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4"/>
  </p:notesMasterIdLst>
  <p:handoutMasterIdLst>
    <p:handoutMasterId r:id="rId15"/>
  </p:handoutMasterIdLst>
  <p:sldIdLst>
    <p:sldId id="433" r:id="rId2"/>
    <p:sldId id="362" r:id="rId3"/>
    <p:sldId id="427" r:id="rId4"/>
    <p:sldId id="333" r:id="rId5"/>
    <p:sldId id="352" r:id="rId6"/>
    <p:sldId id="436" r:id="rId7"/>
    <p:sldId id="437" r:id="rId8"/>
    <p:sldId id="439" r:id="rId9"/>
    <p:sldId id="442" r:id="rId10"/>
    <p:sldId id="444" r:id="rId11"/>
    <p:sldId id="440" r:id="rId12"/>
    <p:sldId id="286" r:id="rId13"/>
  </p:sldIdLst>
  <p:sldSz cx="9144000" cy="6858000" type="screen4x3"/>
  <p:notesSz cx="6954838" cy="9309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32">
          <p15:clr>
            <a:srgbClr val="A4A3A4"/>
          </p15:clr>
        </p15:guide>
        <p15:guide id="2" pos="219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A2D97"/>
    <a:srgbClr val="7B356E"/>
    <a:srgbClr val="6567AF"/>
    <a:srgbClr val="2BCD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56" autoAdjust="0"/>
    <p:restoredTop sz="94718" autoAdjust="0"/>
  </p:normalViewPr>
  <p:slideViewPr>
    <p:cSldViewPr>
      <p:cViewPr varScale="1">
        <p:scale>
          <a:sx n="68" d="100"/>
          <a:sy n="68" d="100"/>
        </p:scale>
        <p:origin x="1428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2046" y="-84"/>
      </p:cViewPr>
      <p:guideLst>
        <p:guide orient="horz" pos="2932"/>
        <p:guide pos="219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3763" cy="46545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39466" y="0"/>
            <a:ext cx="3013763" cy="46545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367784-69A6-4009-A842-991570961233}" type="datetimeFigureOut">
              <a:rPr lang="en-IN" smtClean="0"/>
              <a:pPr/>
              <a:t>04-09-2018</a:t>
            </a:fld>
            <a:endParaRPr lang="en-IN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42031"/>
            <a:ext cx="3013763" cy="4654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39466" y="8842031"/>
            <a:ext cx="3013763" cy="4654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B398FA-3F15-49BC-9F74-1AE613BE9B90}" type="slidenum">
              <a:rPr lang="en-IN" smtClean="0"/>
              <a:pPr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1107456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13046" cy="46590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40136" y="1"/>
            <a:ext cx="3013046" cy="46590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33AA10-E647-43DA-BA27-567B1E557F64}" type="datetimeFigureOut">
              <a:rPr lang="en-IN" smtClean="0"/>
              <a:pPr/>
              <a:t>04-09-2018</a:t>
            </a:fld>
            <a:endParaRPr lang="en-IN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9350" y="698500"/>
            <a:ext cx="4656138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5318" y="4422346"/>
            <a:ext cx="5564202" cy="41886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1710"/>
            <a:ext cx="3013046" cy="46590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1552303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9/4/2018</a:t>
            </a:fld>
            <a:endParaRPr lang="en-US" dirty="0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9/4/2018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9/4/2018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9/4/2018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9/4/2018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9/4/2018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9/4/2018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dirty="0"/>
              <a:t>Click icon to add picture</a:t>
            </a:r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9/4/2018</a:t>
            </a:fld>
            <a:endParaRPr lang="en-US" dirty="0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8EDA86-9359-4CF5-854C-44A2E4C134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533400"/>
            <a:ext cx="8458200" cy="1981200"/>
          </a:xfrm>
        </p:spPr>
        <p:txBody>
          <a:bodyPr>
            <a:normAutofit fontScale="90000"/>
          </a:bodyPr>
          <a:lstStyle/>
          <a:p>
            <a:r>
              <a:rPr lang="en-US" sz="5400" dirty="0">
                <a:solidFill>
                  <a:schemeClr val="tx1"/>
                </a:solidFill>
                <a:latin typeface="Algerian" pitchFamily="82" charset="0"/>
              </a:rPr>
              <a:t>   </a:t>
            </a:r>
            <a:br>
              <a:rPr lang="en-US" sz="5400" dirty="0">
                <a:solidFill>
                  <a:schemeClr val="tx1"/>
                </a:solidFill>
                <a:latin typeface="Algerian" pitchFamily="82" charset="0"/>
              </a:rPr>
            </a:br>
            <a:br>
              <a:rPr lang="en-US" sz="5400" dirty="0">
                <a:solidFill>
                  <a:schemeClr val="tx1"/>
                </a:solidFill>
                <a:latin typeface="Algerian" pitchFamily="82" charset="0"/>
              </a:rPr>
            </a:br>
            <a:br>
              <a:rPr lang="en-US" sz="5400" dirty="0">
                <a:solidFill>
                  <a:schemeClr val="tx1"/>
                </a:solidFill>
                <a:latin typeface="Algerian" pitchFamily="82" charset="0"/>
              </a:rPr>
            </a:br>
            <a:br>
              <a:rPr lang="en-US" sz="5400" dirty="0">
                <a:solidFill>
                  <a:schemeClr val="tx1"/>
                </a:solidFill>
                <a:latin typeface="Algerian" pitchFamily="82" charset="0"/>
              </a:rPr>
            </a:br>
            <a:br>
              <a:rPr lang="en-US" sz="5400" dirty="0">
                <a:solidFill>
                  <a:schemeClr val="tx1"/>
                </a:solidFill>
                <a:latin typeface="Algerian" pitchFamily="82" charset="0"/>
              </a:rPr>
            </a:br>
            <a:br>
              <a:rPr lang="en-US" sz="5400" dirty="0">
                <a:solidFill>
                  <a:schemeClr val="tx1"/>
                </a:solidFill>
                <a:latin typeface="Algerian" pitchFamily="82" charset="0"/>
              </a:rPr>
            </a:br>
            <a:br>
              <a:rPr lang="en-US" sz="5400" dirty="0">
                <a:solidFill>
                  <a:schemeClr val="tx1"/>
                </a:solidFill>
                <a:latin typeface="Algerian" pitchFamily="82" charset="0"/>
              </a:rPr>
            </a:br>
            <a:br>
              <a:rPr lang="en-US" sz="5400" dirty="0">
                <a:solidFill>
                  <a:schemeClr val="tx1"/>
                </a:solidFill>
                <a:latin typeface="Algerian" pitchFamily="82" charset="0"/>
              </a:rPr>
            </a:br>
            <a:br>
              <a:rPr lang="en-US" sz="5400" dirty="0">
                <a:solidFill>
                  <a:schemeClr val="tx1"/>
                </a:solidFill>
                <a:latin typeface="Algerian" pitchFamily="82" charset="0"/>
              </a:rPr>
            </a:br>
            <a:r>
              <a:rPr lang="en-US" sz="3100" dirty="0">
                <a:solidFill>
                  <a:schemeClr val="tx1"/>
                </a:solidFill>
                <a:latin typeface="Algerian" pitchFamily="82" charset="0"/>
              </a:rPr>
              <a:t> </a:t>
            </a:r>
            <a:br>
              <a:rPr lang="en-US" sz="3100" dirty="0">
                <a:solidFill>
                  <a:schemeClr val="tx1"/>
                </a:solidFill>
                <a:latin typeface="Algerian" pitchFamily="82" charset="0"/>
              </a:rPr>
            </a:br>
            <a:br>
              <a:rPr lang="en-US" sz="3100" dirty="0">
                <a:solidFill>
                  <a:schemeClr val="tx1"/>
                </a:solidFill>
                <a:latin typeface="Algerian" pitchFamily="82" charset="0"/>
              </a:rPr>
            </a:br>
            <a:br>
              <a:rPr lang="en-US" sz="3100" dirty="0">
                <a:solidFill>
                  <a:schemeClr val="tx1"/>
                </a:solidFill>
                <a:latin typeface="Algerian" pitchFamily="82" charset="0"/>
              </a:rPr>
            </a:br>
            <a:br>
              <a:rPr lang="en-US" sz="3100" dirty="0">
                <a:solidFill>
                  <a:schemeClr val="tx1"/>
                </a:solidFill>
                <a:latin typeface="Algerian" pitchFamily="82" charset="0"/>
              </a:rPr>
            </a:br>
            <a:r>
              <a:rPr lang="en-US" sz="3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NATIONAL PROGRAMME for PREVENTION </a:t>
            </a:r>
            <a:br>
              <a:rPr lang="en-US" sz="3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3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CONTROL OF FLUOROSIS (NPPCF) </a:t>
            </a:r>
            <a:br>
              <a:rPr lang="en-US" sz="3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3600" dirty="0"/>
          </a:p>
        </p:txBody>
      </p:sp>
      <p:pic>
        <p:nvPicPr>
          <p:cNvPr id="4" name="Picture 2" descr="C:\Users\Lenovo\Desktop\DEVESH\logo-nrhm.png">
            <a:extLst>
              <a:ext uri="{FF2B5EF4-FFF2-40B4-BE49-F238E27FC236}">
                <a16:creationId xmlns:a16="http://schemas.microsoft.com/office/drawing/2014/main" id="{9CAB2572-7593-4F09-843F-0C7F98011149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5486400"/>
            <a:ext cx="1269841" cy="1092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4C002FDE-5893-4EF9-AC9E-A745089D7E84}"/>
              </a:ext>
            </a:extLst>
          </p:cNvPr>
          <p:cNvSpPr/>
          <p:nvPr/>
        </p:nvSpPr>
        <p:spPr>
          <a:xfrm>
            <a:off x="4145280" y="5432266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defRPr/>
            </a:pPr>
            <a:r>
              <a:rPr lang="en-IN" b="1" dirty="0">
                <a:latin typeface="Arial" pitchFamily="34" charset="0"/>
                <a:cs typeface="Arial" pitchFamily="34" charset="0"/>
              </a:rPr>
              <a:t>Dr P. Saxena, Additional DDG,</a:t>
            </a:r>
          </a:p>
          <a:p>
            <a:pPr algn="r">
              <a:defRPr/>
            </a:pPr>
            <a:r>
              <a:rPr lang="en-IN" b="1" dirty="0">
                <a:latin typeface="Arial" pitchFamily="34" charset="0"/>
                <a:cs typeface="Arial" pitchFamily="34" charset="0"/>
              </a:rPr>
              <a:t>Nutrition &amp; IDD Cell,</a:t>
            </a:r>
          </a:p>
          <a:p>
            <a:pPr algn="r">
              <a:defRPr/>
            </a:pPr>
            <a:r>
              <a:rPr lang="en-IN" b="1" dirty="0" err="1">
                <a:latin typeface="Arial" pitchFamily="34" charset="0"/>
                <a:cs typeface="Arial" pitchFamily="34" charset="0"/>
              </a:rPr>
              <a:t>Dte</a:t>
            </a:r>
            <a:r>
              <a:rPr lang="en-IN" b="1" dirty="0">
                <a:latin typeface="Arial" pitchFamily="34" charset="0"/>
                <a:cs typeface="Arial" pitchFamily="34" charset="0"/>
              </a:rPr>
              <a:t>. General Of Health Services</a:t>
            </a:r>
          </a:p>
          <a:p>
            <a:pPr algn="r">
              <a:defRPr/>
            </a:pPr>
            <a:r>
              <a:rPr lang="en-IN" b="1" dirty="0">
                <a:latin typeface="Arial" pitchFamily="34" charset="0"/>
                <a:cs typeface="Arial" pitchFamily="34" charset="0"/>
              </a:rPr>
              <a:t>Ministry of Health &amp; Family Welfare</a:t>
            </a:r>
          </a:p>
        </p:txBody>
      </p:sp>
    </p:spTree>
    <p:extLst>
      <p:ext uri="{BB962C8B-B14F-4D97-AF65-F5344CB8AC3E}">
        <p14:creationId xmlns:p14="http://schemas.microsoft.com/office/powerpoint/2010/main" val="30943235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1D6756-61B6-4C54-AB9B-D977200EB4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800" y="-15240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/>
              <a:t> contd./-</a:t>
            </a:r>
            <a:endParaRPr lang="en-US" sz="2700" dirty="0"/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763DFA65-008A-48A2-8D29-2562A243B81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87603114"/>
              </p:ext>
            </p:extLst>
          </p:nvPr>
        </p:nvGraphicFramePr>
        <p:xfrm>
          <a:off x="457200" y="1066800"/>
          <a:ext cx="8229600" cy="8143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00400">
                  <a:extLst>
                    <a:ext uri="{9D8B030D-6E8A-4147-A177-3AD203B41FA5}">
                      <a16:colId xmlns:a16="http://schemas.microsoft.com/office/drawing/2014/main" val="806457470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val="3625981647"/>
                    </a:ext>
                  </a:extLst>
                </a:gridCol>
                <a:gridCol w="4495800">
                  <a:extLst>
                    <a:ext uri="{9D8B030D-6E8A-4147-A177-3AD203B41FA5}">
                      <a16:colId xmlns:a16="http://schemas.microsoft.com/office/drawing/2014/main" val="1429136031"/>
                    </a:ext>
                  </a:extLst>
                </a:gridCol>
              </a:tblGrid>
              <a:tr h="5334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Information to be collected </a:t>
                      </a:r>
                      <a:endParaRPr kumimoji="0" lang="en-US" sz="1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800" dirty="0"/>
                        <a:t>(*(  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 Remarks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52776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(7) Number of persons suffering from Skeletal  Fluorosis ( to be given by District Authorities/ District Consultant)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320509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(8) Has training of MOs and health staff been done at  District level during last year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5475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(9) Whether any IEC activities  taken up during the last year?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If yes, list the activities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79799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(10) What measures have been taken for medical management of identified Skeletal Fluorosis cases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11712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Whether reports are being sent to the State at regular intervals?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05939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Whether all records are being maintained systematically at the District level?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86694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romanLcParenBoth"/>
                      </a:pP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98153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174635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C5F408-966D-436C-81E2-7D37659CE1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800" y="228600"/>
            <a:ext cx="8229600" cy="1219200"/>
          </a:xfrm>
        </p:spPr>
        <p:txBody>
          <a:bodyPr>
            <a:normAutofit fontScale="90000"/>
          </a:bodyPr>
          <a:lstStyle/>
          <a:p>
            <a:r>
              <a:rPr lang="en-IN" b="1" u="sng" dirty="0"/>
              <a:t>Main Issues:-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E51424-F6BD-4340-9027-2A07855896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4389120"/>
          </a:xfrm>
        </p:spPr>
        <p:txBody>
          <a:bodyPr>
            <a:normAutofit fontScale="77500" lnSpcReduction="20000"/>
          </a:bodyPr>
          <a:lstStyle/>
          <a:p>
            <a:pPr algn="just">
              <a:buClrTx/>
              <a:buFont typeface="Wingdings" pitchFamily="2" charset="2"/>
              <a:buChar char="q"/>
            </a:pPr>
            <a:r>
              <a:rPr lang="en-IN" dirty="0"/>
              <a:t>Filling up of the vacant posts of District Consultant (Fluorosis), Laboratory Technicians (in old continuing Districts and newly started Districts) and Field Investigators (only in newly started Districts for 6 months). </a:t>
            </a:r>
          </a:p>
          <a:p>
            <a:pPr algn="just">
              <a:buClrTx/>
              <a:buFont typeface="Wingdings" pitchFamily="2" charset="2"/>
              <a:buChar char="q"/>
            </a:pPr>
            <a:r>
              <a:rPr lang="en-IN" dirty="0"/>
              <a:t>Establishment of District Fluorosis Labs in Districts, where not done so far. </a:t>
            </a:r>
          </a:p>
          <a:p>
            <a:pPr algn="just">
              <a:buClrTx/>
              <a:buFont typeface="Wingdings" pitchFamily="2" charset="2"/>
              <a:buChar char="q"/>
            </a:pPr>
            <a:r>
              <a:rPr lang="en-IN" dirty="0"/>
              <a:t>Supervision and monitoring of the programme at the State and District levels has to be prioritized and improved. </a:t>
            </a:r>
          </a:p>
          <a:p>
            <a:pPr algn="just">
              <a:buClrTx/>
              <a:buFont typeface="Wingdings" pitchFamily="2" charset="2"/>
              <a:buChar char="q"/>
            </a:pPr>
            <a:r>
              <a:rPr lang="en-IN" dirty="0"/>
              <a:t>IEC . </a:t>
            </a:r>
          </a:p>
          <a:p>
            <a:pPr algn="just">
              <a:buClrTx/>
              <a:buFont typeface="Wingdings" pitchFamily="2" charset="2"/>
              <a:buChar char="q"/>
            </a:pPr>
            <a:r>
              <a:rPr lang="en-IN" dirty="0"/>
              <a:t>Emphasis to be given to supplementation with vitamins, calcium and antioxidants to patients of Fluorosis.</a:t>
            </a:r>
          </a:p>
          <a:p>
            <a:pPr algn="just">
              <a:buClrTx/>
              <a:buFont typeface="Wingdings" pitchFamily="2" charset="2"/>
              <a:buChar char="q"/>
            </a:pPr>
            <a:r>
              <a:rPr lang="en-IN" dirty="0"/>
              <a:t>Provision of rehabilitation aids to skeletal Fluorosis patients.</a:t>
            </a:r>
          </a:p>
          <a:p>
            <a:pPr algn="just">
              <a:buClrTx/>
              <a:buFont typeface="Wingdings" pitchFamily="2" charset="2"/>
              <a:buChar char="q"/>
            </a:pPr>
            <a:r>
              <a:rPr lang="en-IN" dirty="0"/>
              <a:t>Provision of safe drinking water through piped water supply or other measures in collaboration with the Public Health Engineering Department (PHED). 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68688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219200" y="1447800"/>
            <a:ext cx="6172200" cy="2286000"/>
          </a:xfrm>
        </p:spPr>
        <p:txBody>
          <a:bodyPr>
            <a:normAutofit fontScale="90000"/>
          </a:bodyPr>
          <a:lstStyle/>
          <a:p>
            <a:pPr algn="ctr"/>
            <a:br>
              <a:rPr lang="en-IN" sz="6600" b="1" dirty="0">
                <a:solidFill>
                  <a:schemeClr val="tx1"/>
                </a:solidFill>
                <a:latin typeface="Algerian" pitchFamily="82" charset="0"/>
                <a:cs typeface="Arial" pitchFamily="34" charset="0"/>
              </a:rPr>
            </a:br>
            <a:br>
              <a:rPr lang="en-IN" sz="6600" b="1" dirty="0">
                <a:solidFill>
                  <a:schemeClr val="tx1"/>
                </a:solidFill>
                <a:latin typeface="Algerian" pitchFamily="82" charset="0"/>
                <a:cs typeface="Arial" pitchFamily="34" charset="0"/>
              </a:rPr>
            </a:br>
            <a:r>
              <a:rPr lang="en-IN" sz="6600" b="1" dirty="0">
                <a:solidFill>
                  <a:schemeClr val="tx1"/>
                </a:solidFill>
                <a:latin typeface="Algerian" pitchFamily="82" charset="0"/>
                <a:cs typeface="Arial" pitchFamily="34" charset="0"/>
              </a:rPr>
              <a:t>Thank You </a:t>
            </a:r>
          </a:p>
        </p:txBody>
      </p:sp>
    </p:spTree>
    <p:extLst>
      <p:ext uri="{BB962C8B-B14F-4D97-AF65-F5344CB8AC3E}">
        <p14:creationId xmlns:p14="http://schemas.microsoft.com/office/powerpoint/2010/main" val="37565440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4572000" cy="762000"/>
          </a:xfrm>
        </p:spPr>
        <p:txBody>
          <a:bodyPr>
            <a:noAutofit/>
          </a:bodyPr>
          <a:lstStyle/>
          <a:p>
            <a:pPr algn="ctr"/>
            <a:r>
              <a:rPr lang="en-US" sz="3200" b="1" dirty="0">
                <a:solidFill>
                  <a:schemeClr val="accent1"/>
                </a:solidFill>
                <a:latin typeface="Algerian" pitchFamily="82" charset="0"/>
              </a:rPr>
              <a:t>INTRODUCTION</a:t>
            </a:r>
            <a:endParaRPr lang="en-IN" sz="3200" dirty="0">
              <a:solidFill>
                <a:schemeClr val="accent1"/>
              </a:solidFill>
              <a:latin typeface="Algerian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4419600"/>
          </a:xfrm>
        </p:spPr>
        <p:txBody>
          <a:bodyPr>
            <a:normAutofit fontScale="85000" lnSpcReduction="20000"/>
          </a:bodyPr>
          <a:lstStyle/>
          <a:p>
            <a:pPr lvl="0">
              <a:buClrTx/>
            </a:pPr>
            <a:r>
              <a:rPr lang="en-GB" sz="2400" b="1" dirty="0">
                <a:solidFill>
                  <a:srgbClr val="0070C0"/>
                </a:solidFill>
                <a:cs typeface="Times New Roman" pitchFamily="18" charset="0"/>
              </a:rPr>
              <a:t>Fluorosis</a:t>
            </a:r>
            <a:r>
              <a:rPr lang="en-GB" sz="2400" b="1" dirty="0">
                <a:cs typeface="Times New Roman" pitchFamily="18" charset="0"/>
              </a:rPr>
              <a:t> </a:t>
            </a:r>
            <a:r>
              <a:rPr lang="en-GB" sz="2400" dirty="0">
                <a:cs typeface="Times New Roman" pitchFamily="18" charset="0"/>
              </a:rPr>
              <a:t>is a Public Health problem caused by excess intake of Fluoride </a:t>
            </a:r>
            <a:r>
              <a:rPr lang="en-US" sz="2400" dirty="0"/>
              <a:t>mainly through drinking water or food products/drugs/ industrial pollutants over a long period of time.  </a:t>
            </a:r>
          </a:p>
          <a:p>
            <a:pPr lvl="0">
              <a:buClrTx/>
              <a:buNone/>
            </a:pPr>
            <a:endParaRPr lang="en-US" sz="2400" dirty="0"/>
          </a:p>
          <a:p>
            <a:pPr lvl="0">
              <a:buClrTx/>
            </a:pPr>
            <a:r>
              <a:rPr lang="en-US" sz="2400" dirty="0"/>
              <a:t>It leads to health disorders like Dental Fluorosis, Skeletal Fluorosis and Non-Skeletal Fluorosis.  </a:t>
            </a:r>
            <a:endParaRPr lang="en-IN" sz="2400" dirty="0"/>
          </a:p>
          <a:p>
            <a:pPr>
              <a:buClrTx/>
            </a:pPr>
            <a:endParaRPr lang="en-IN" sz="2400" dirty="0"/>
          </a:p>
          <a:p>
            <a:pPr lvl="0">
              <a:buClrTx/>
            </a:pPr>
            <a:r>
              <a:rPr lang="en-US" sz="2400" u="sng" dirty="0"/>
              <a:t>Desirable limit </a:t>
            </a:r>
            <a:r>
              <a:rPr lang="en-US" sz="2400" dirty="0"/>
              <a:t>for Fluoride in drinking water, as per BIS standards,  is 1.0 mg / Litre (1PPM). </a:t>
            </a:r>
          </a:p>
          <a:p>
            <a:pPr lvl="0">
              <a:buClrTx/>
            </a:pPr>
            <a:endParaRPr lang="en-US" sz="2400" u="sng" dirty="0"/>
          </a:p>
          <a:p>
            <a:pPr lvl="0">
              <a:buClrTx/>
            </a:pPr>
            <a:r>
              <a:rPr lang="en-US" sz="2400" u="sng" dirty="0"/>
              <a:t>Permissible limit </a:t>
            </a:r>
            <a:r>
              <a:rPr lang="en-US" sz="2400" dirty="0"/>
              <a:t>is 1.5 mg/ Litre (1.5PPM).</a:t>
            </a:r>
            <a:endParaRPr lang="en-IN" sz="2400" dirty="0"/>
          </a:p>
          <a:p>
            <a:pPr>
              <a:lnSpc>
                <a:spcPct val="90000"/>
              </a:lnSpc>
              <a:buClrTx/>
              <a:buNone/>
            </a:pPr>
            <a:endParaRPr lang="en-GB" sz="2400" dirty="0">
              <a:cs typeface="Times New Roman" pitchFamily="18" charset="0"/>
            </a:endParaRPr>
          </a:p>
          <a:p>
            <a:pPr>
              <a:buClrTx/>
            </a:pPr>
            <a:r>
              <a:rPr lang="en-GB" sz="2000" b="1" dirty="0">
                <a:solidFill>
                  <a:srgbClr val="0070C0"/>
                </a:solidFill>
                <a:cs typeface="Times New Roman" pitchFamily="18" charset="0"/>
              </a:rPr>
              <a:t>Fluorosis</a:t>
            </a:r>
            <a:r>
              <a:rPr lang="en-GB" sz="2000" b="1" dirty="0">
                <a:cs typeface="Times New Roman" pitchFamily="18" charset="0"/>
              </a:rPr>
              <a:t> </a:t>
            </a:r>
            <a:r>
              <a:rPr lang="en-GB" sz="2000" dirty="0">
                <a:cs typeface="Times New Roman" pitchFamily="18" charset="0"/>
              </a:rPr>
              <a:t> </a:t>
            </a:r>
            <a:r>
              <a:rPr lang="en-GB" sz="2000" dirty="0" err="1">
                <a:cs typeface="Times New Roman" pitchFamily="18" charset="0"/>
              </a:rPr>
              <a:t>i</a:t>
            </a:r>
            <a:r>
              <a:rPr lang="en-US" dirty="0" err="1"/>
              <a:t>mpacts</a:t>
            </a:r>
            <a:r>
              <a:rPr lang="en-US" dirty="0"/>
              <a:t> growth, development, economy and human resource development of the country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2340395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077200" cy="704088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chemeClr val="accent1"/>
                </a:solidFill>
                <a:latin typeface="Algerian" panose="04020705040A02060702" pitchFamily="82" charset="0"/>
                <a:cs typeface="Arial" panose="020B0604020202020204" pitchFamily="34" charset="0"/>
              </a:rPr>
              <a:t>NATIONAL PROGRAMME FOR PREVENTION AND CONTROL OF FLUOROSIS (NPPCF)</a:t>
            </a:r>
            <a:r>
              <a:rPr lang="en-US" sz="3200" b="1" dirty="0">
                <a:solidFill>
                  <a:srgbClr val="0070C0"/>
                </a:solidFill>
                <a:latin typeface="Algerian" panose="04020705040A02060702" pitchFamily="82" charset="0"/>
                <a:cs typeface="Arial" panose="020B0604020202020204" pitchFamily="34" charset="0"/>
              </a:rPr>
              <a:t> </a:t>
            </a:r>
            <a:endParaRPr lang="en-US" sz="3200" b="1" dirty="0">
              <a:latin typeface="Algerian" panose="04020705040A02060702" pitchFamily="82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447800"/>
            <a:ext cx="8229600" cy="4800600"/>
          </a:xfrm>
        </p:spPr>
        <p:txBody>
          <a:bodyPr>
            <a:normAutofit lnSpcReduction="10000"/>
          </a:bodyPr>
          <a:lstStyle/>
          <a:p>
            <a:pPr>
              <a:buClrTx/>
              <a:buNone/>
            </a:pPr>
            <a:r>
              <a:rPr lang="en-US" sz="3200" b="1" u="sng" dirty="0">
                <a:solidFill>
                  <a:schemeClr val="accent1"/>
                </a:solidFill>
              </a:rPr>
              <a:t>Goal :-</a:t>
            </a:r>
            <a:r>
              <a:rPr lang="en-US" sz="3200" b="1" dirty="0">
                <a:solidFill>
                  <a:schemeClr val="accent1"/>
                </a:solidFill>
              </a:rPr>
              <a:t> </a:t>
            </a:r>
          </a:p>
          <a:p>
            <a:pPr>
              <a:buClrTx/>
              <a:buFont typeface="Wingdings" pitchFamily="2" charset="2"/>
              <a:buChar char="q"/>
            </a:pPr>
            <a:r>
              <a:rPr lang="en-US" dirty="0"/>
              <a:t>To Prevent and Control Fluorosis in the country.</a:t>
            </a:r>
          </a:p>
          <a:p>
            <a:pPr>
              <a:buClrTx/>
              <a:buNone/>
            </a:pPr>
            <a:endParaRPr lang="en-US" sz="1500" dirty="0"/>
          </a:p>
          <a:p>
            <a:pPr>
              <a:buClrTx/>
              <a:buNone/>
            </a:pPr>
            <a:r>
              <a:rPr lang="en-US" sz="3200" b="1" u="sng" dirty="0">
                <a:solidFill>
                  <a:schemeClr val="accent1"/>
                </a:solidFill>
              </a:rPr>
              <a:t>Objectives :-</a:t>
            </a:r>
          </a:p>
          <a:p>
            <a:pPr algn="just">
              <a:buClrTx/>
              <a:buFont typeface="Wingdings" pitchFamily="2" charset="2"/>
              <a:buChar char="q"/>
            </a:pPr>
            <a:r>
              <a:rPr lang="en-US" dirty="0"/>
              <a:t>To collect, assess and use baseline survey data of fluoride levels from Ministry  of Drinking Water and Sanitation for starting the project.</a:t>
            </a:r>
          </a:p>
          <a:p>
            <a:pPr algn="just">
              <a:buClrTx/>
              <a:buFont typeface="Wingdings" pitchFamily="2" charset="2"/>
              <a:buChar char="q"/>
            </a:pPr>
            <a:r>
              <a:rPr lang="en-US" dirty="0"/>
              <a:t>Comprehensive management of Fluorosis in the selected areas. </a:t>
            </a:r>
          </a:p>
          <a:p>
            <a:pPr algn="just">
              <a:buClrTx/>
              <a:buFont typeface="Wingdings" pitchFamily="2" charset="2"/>
              <a:buChar char="q"/>
            </a:pPr>
            <a:r>
              <a:rPr lang="en-US" dirty="0"/>
              <a:t>Capacity Building for prevention, diagnosis and management of Fluorosis cases.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7315200" cy="591312"/>
          </a:xfrm>
        </p:spPr>
        <p:txBody>
          <a:bodyPr>
            <a:normAutofit fontScale="90000"/>
          </a:bodyPr>
          <a:lstStyle/>
          <a:p>
            <a:br>
              <a:rPr lang="en-IN" sz="3800" b="1" dirty="0">
                <a:solidFill>
                  <a:schemeClr val="accent1"/>
                </a:solidFill>
                <a:latin typeface="Algerian" pitchFamily="82" charset="0"/>
                <a:cs typeface="Arial" pitchFamily="34" charset="0"/>
              </a:rPr>
            </a:br>
            <a:br>
              <a:rPr lang="en-IN" sz="3800" b="1" dirty="0">
                <a:solidFill>
                  <a:schemeClr val="accent1"/>
                </a:solidFill>
                <a:latin typeface="Algerian" pitchFamily="82" charset="0"/>
                <a:cs typeface="Arial" pitchFamily="34" charset="0"/>
              </a:rPr>
            </a:br>
            <a:br>
              <a:rPr lang="en-IN" sz="3800" b="1" dirty="0">
                <a:solidFill>
                  <a:schemeClr val="accent1"/>
                </a:solidFill>
                <a:latin typeface="Algerian" pitchFamily="82" charset="0"/>
                <a:cs typeface="Arial" pitchFamily="34" charset="0"/>
              </a:rPr>
            </a:br>
            <a:br>
              <a:rPr lang="en-IN" sz="3800" b="1" dirty="0">
                <a:solidFill>
                  <a:schemeClr val="accent1"/>
                </a:solidFill>
                <a:latin typeface="Algerian" pitchFamily="82" charset="0"/>
                <a:cs typeface="Arial" pitchFamily="34" charset="0"/>
              </a:rPr>
            </a:br>
            <a:br>
              <a:rPr lang="en-IN" sz="3800" b="1" dirty="0">
                <a:solidFill>
                  <a:schemeClr val="accent1"/>
                </a:solidFill>
                <a:latin typeface="Algerian" pitchFamily="82" charset="0"/>
                <a:cs typeface="Arial" pitchFamily="34" charset="0"/>
              </a:rPr>
            </a:br>
            <a:br>
              <a:rPr lang="en-IN" sz="3800" b="1" dirty="0">
                <a:solidFill>
                  <a:schemeClr val="accent1"/>
                </a:solidFill>
                <a:latin typeface="Algerian" pitchFamily="82" charset="0"/>
                <a:cs typeface="Arial" pitchFamily="34" charset="0"/>
              </a:rPr>
            </a:br>
            <a:br>
              <a:rPr lang="en-IN" sz="3800" b="1" dirty="0">
                <a:solidFill>
                  <a:schemeClr val="accent1"/>
                </a:solidFill>
                <a:latin typeface="Algerian" pitchFamily="82" charset="0"/>
                <a:cs typeface="Arial" pitchFamily="34" charset="0"/>
              </a:rPr>
            </a:br>
            <a:br>
              <a:rPr lang="en-IN" sz="3800" b="1" dirty="0">
                <a:solidFill>
                  <a:schemeClr val="accent1"/>
                </a:solidFill>
                <a:latin typeface="Algerian" pitchFamily="82" charset="0"/>
                <a:cs typeface="Arial" pitchFamily="34" charset="0"/>
              </a:rPr>
            </a:br>
            <a:br>
              <a:rPr lang="en-IN" sz="3800" b="1" dirty="0">
                <a:solidFill>
                  <a:schemeClr val="accent1"/>
                </a:solidFill>
                <a:latin typeface="Algerian" pitchFamily="82" charset="0"/>
                <a:cs typeface="Arial" pitchFamily="34" charset="0"/>
              </a:rPr>
            </a:br>
            <a:r>
              <a:rPr lang="en-IN" sz="4400" b="1" dirty="0">
                <a:solidFill>
                  <a:schemeClr val="accent1"/>
                </a:solidFill>
                <a:latin typeface="Algerian" pitchFamily="82" charset="0"/>
                <a:cs typeface="Arial" pitchFamily="34" charset="0"/>
              </a:rPr>
              <a:t>NPPCF: STRATEGY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7848600" cy="4800600"/>
          </a:xfrm>
        </p:spPr>
        <p:txBody>
          <a:bodyPr>
            <a:normAutofit fontScale="92500" lnSpcReduction="20000"/>
          </a:bodyPr>
          <a:lstStyle/>
          <a:p>
            <a:pPr lvl="0">
              <a:buClrTx/>
              <a:buFont typeface="Wingdings" pitchFamily="2" charset="2"/>
              <a:buChar char="q"/>
            </a:pPr>
            <a:r>
              <a:rPr lang="en-US" sz="3000" b="1" dirty="0">
                <a:solidFill>
                  <a:srgbClr val="0070C0"/>
                </a:solidFill>
              </a:rPr>
              <a:t> </a:t>
            </a:r>
            <a:r>
              <a:rPr lang="en-US" sz="3000" b="1" u="sng" dirty="0">
                <a:solidFill>
                  <a:srgbClr val="0070C0"/>
                </a:solidFill>
              </a:rPr>
              <a:t>Surveillance</a:t>
            </a:r>
            <a:r>
              <a:rPr lang="en-US" sz="3000" b="1" dirty="0">
                <a:solidFill>
                  <a:srgbClr val="FF0000"/>
                </a:solidFill>
              </a:rPr>
              <a:t> </a:t>
            </a:r>
            <a:r>
              <a:rPr lang="en-US" sz="3000" dirty="0"/>
              <a:t>of Fluorosis in the community.  </a:t>
            </a:r>
          </a:p>
          <a:p>
            <a:pPr algn="just">
              <a:buClrTx/>
              <a:buFont typeface="Wingdings" pitchFamily="2" charset="2"/>
              <a:buChar char="q"/>
            </a:pPr>
            <a:r>
              <a:rPr lang="en-US" sz="3000" b="1" dirty="0">
                <a:solidFill>
                  <a:srgbClr val="0070C0"/>
                </a:solidFill>
              </a:rPr>
              <a:t> </a:t>
            </a:r>
            <a:r>
              <a:rPr lang="en-US" sz="3000" b="1" u="sng" dirty="0">
                <a:solidFill>
                  <a:srgbClr val="0070C0"/>
                </a:solidFill>
              </a:rPr>
              <a:t>Capacity Building </a:t>
            </a:r>
            <a:r>
              <a:rPr lang="en-US" sz="3000" dirty="0"/>
              <a:t>at District level:- </a:t>
            </a:r>
          </a:p>
          <a:p>
            <a:pPr lvl="1" algn="just">
              <a:buClrTx/>
              <a:buFont typeface="Wingdings" pitchFamily="2" charset="2"/>
              <a:buChar char="ü"/>
            </a:pPr>
            <a:r>
              <a:rPr lang="en-US" sz="3000" dirty="0"/>
              <a:t>   Consultant(1), Lab. Technician (1) &amp; </a:t>
            </a:r>
          </a:p>
          <a:p>
            <a:pPr lvl="1" algn="just">
              <a:buClrTx/>
              <a:buFont typeface="Wingdings" pitchFamily="2" charset="2"/>
              <a:buChar char="ü"/>
            </a:pPr>
            <a:r>
              <a:rPr lang="en-US" sz="3000" dirty="0"/>
              <a:t>   Field Investigators (3) for six months.</a:t>
            </a:r>
            <a:endParaRPr lang="en-IN" sz="3000" dirty="0"/>
          </a:p>
          <a:p>
            <a:pPr lvl="0">
              <a:buClrTx/>
              <a:buFont typeface="Wingdings" pitchFamily="2" charset="2"/>
              <a:buChar char="q"/>
            </a:pPr>
            <a:r>
              <a:rPr lang="en-US" sz="3000" b="1" u="sng" dirty="0">
                <a:solidFill>
                  <a:srgbClr val="0070C0"/>
                </a:solidFill>
              </a:rPr>
              <a:t>Establishment</a:t>
            </a:r>
            <a:r>
              <a:rPr lang="en-US" sz="3000" u="sng" dirty="0">
                <a:solidFill>
                  <a:srgbClr val="0070C0"/>
                </a:solidFill>
              </a:rPr>
              <a:t> </a:t>
            </a:r>
            <a:r>
              <a:rPr lang="en-US" sz="3000" u="sng" dirty="0"/>
              <a:t>of diagnostic facilities</a:t>
            </a:r>
            <a:r>
              <a:rPr lang="en-US" sz="3000" dirty="0"/>
              <a:t> through District Fluorosis Lab. in affected Districts. </a:t>
            </a:r>
            <a:endParaRPr lang="en-IN" sz="3000" dirty="0"/>
          </a:p>
          <a:p>
            <a:pPr lvl="0">
              <a:buClrTx/>
              <a:buFont typeface="Wingdings" pitchFamily="2" charset="2"/>
              <a:buChar char="q"/>
            </a:pPr>
            <a:r>
              <a:rPr lang="en-US" sz="3000" b="1" u="sng" dirty="0">
                <a:solidFill>
                  <a:srgbClr val="0070C0"/>
                </a:solidFill>
              </a:rPr>
              <a:t>Management of Fluorosis cases </a:t>
            </a:r>
            <a:r>
              <a:rPr lang="en-US" sz="3000" dirty="0"/>
              <a:t>including treatment, surgery, reconstruction &amp; rehabilitation. </a:t>
            </a:r>
          </a:p>
          <a:p>
            <a:pPr>
              <a:buClrTx/>
              <a:buFont typeface="Wingdings" pitchFamily="2" charset="2"/>
              <a:buChar char="q"/>
            </a:pPr>
            <a:r>
              <a:rPr lang="en-US" sz="3000" b="1" u="sng" dirty="0">
                <a:solidFill>
                  <a:srgbClr val="0070C0"/>
                </a:solidFill>
              </a:rPr>
              <a:t>Health Education</a:t>
            </a:r>
            <a:r>
              <a:rPr lang="en-US" sz="3000" u="sng" dirty="0">
                <a:solidFill>
                  <a:srgbClr val="0070C0"/>
                </a:solidFill>
              </a:rPr>
              <a:t> </a:t>
            </a:r>
            <a:r>
              <a:rPr lang="en-US" sz="3000" dirty="0"/>
              <a:t>for prevention and control of  Fluorosis. </a:t>
            </a:r>
          </a:p>
          <a:p>
            <a:pPr>
              <a:buClrTx/>
              <a:buFont typeface="Wingdings" pitchFamily="2" charset="2"/>
              <a:buChar char="q"/>
            </a:pPr>
            <a:r>
              <a:rPr lang="en-US" sz="3000" b="1" u="sng" dirty="0">
                <a:solidFill>
                  <a:schemeClr val="accent1"/>
                </a:solidFill>
              </a:rPr>
              <a:t>Coordination</a:t>
            </a:r>
            <a:r>
              <a:rPr lang="en-US" sz="3000" dirty="0"/>
              <a:t> with various Stakeholders.</a:t>
            </a:r>
          </a:p>
          <a:p>
            <a:pPr lvl="0" algn="just">
              <a:buNone/>
            </a:pPr>
            <a:endParaRPr lang="en-US" sz="2800" dirty="0"/>
          </a:p>
          <a:p>
            <a:pPr lvl="0" algn="just"/>
            <a:endParaRPr lang="en-IN" sz="2800" dirty="0"/>
          </a:p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2012587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4940491"/>
          </a:xfrm>
        </p:spPr>
        <p:txBody>
          <a:bodyPr>
            <a:noAutofit/>
          </a:bodyPr>
          <a:lstStyle/>
          <a:p>
            <a:pPr algn="just">
              <a:buFont typeface="Wingdings" panose="05000000000000000000" pitchFamily="2" charset="2"/>
              <a:buChar char="q"/>
              <a:defRPr/>
            </a:pPr>
            <a:r>
              <a:rPr lang="en-US" sz="2200" dirty="0">
                <a:latin typeface="Arial" pitchFamily="34" charset="0"/>
                <a:cs typeface="Arial" pitchFamily="34" charset="0"/>
              </a:rPr>
              <a:t>NPPCF being implemented in 156 Districts in 19 States at present.</a:t>
            </a:r>
          </a:p>
          <a:p>
            <a:pPr algn="just">
              <a:buFont typeface="Wingdings" panose="05000000000000000000" pitchFamily="2" charset="2"/>
              <a:buChar char="q"/>
              <a:defRPr/>
            </a:pPr>
            <a:endParaRPr lang="en-US" sz="1100" dirty="0">
              <a:latin typeface="Arial" pitchFamily="34" charset="0"/>
              <a:cs typeface="Arial" pitchFamily="34" charset="0"/>
            </a:endParaRPr>
          </a:p>
          <a:p>
            <a:pPr algn="just">
              <a:buFont typeface="Wingdings" panose="05000000000000000000" pitchFamily="2" charset="2"/>
              <a:buChar char="q"/>
              <a:defRPr/>
            </a:pPr>
            <a:r>
              <a:rPr lang="en-US" sz="2200" dirty="0">
                <a:latin typeface="Arial" pitchFamily="34" charset="0"/>
                <a:cs typeface="Arial" pitchFamily="34" charset="0"/>
              </a:rPr>
              <a:t>Approx.14,055  habitations in 218 districts in these States have Fluoride levels &gt; permissible limit of 1.5 ppm as per IMIS data of M/o Drinking Water &amp; Sanitation, </a:t>
            </a:r>
            <a:r>
              <a:rPr lang="en-US" sz="2200" b="1" dirty="0">
                <a:latin typeface="Arial" pitchFamily="34" charset="0"/>
                <a:cs typeface="Arial" pitchFamily="34" charset="0"/>
              </a:rPr>
              <a:t>as on 1-4-2017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   Approx. 115.3 lakh people living in these areas at risk</a:t>
            </a:r>
          </a:p>
          <a:p>
            <a:pPr algn="just">
              <a:buFont typeface="Wingdings" panose="05000000000000000000" pitchFamily="2" charset="2"/>
              <a:buChar char="q"/>
              <a:defRPr/>
            </a:pPr>
            <a:endParaRPr lang="en-US" sz="11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buFont typeface="Wingdings" panose="05000000000000000000" pitchFamily="2" charset="2"/>
              <a:buChar char="q"/>
              <a:defRPr/>
            </a:pPr>
            <a:r>
              <a:rPr lang="en-US" sz="22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Support 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is provided </a:t>
            </a:r>
            <a:r>
              <a:rPr lang="en-US" sz="22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to the State 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for setting up of a District Fluorosis Cell with a Consultant, a </a:t>
            </a:r>
            <a:r>
              <a:rPr lang="en-US" sz="2200" dirty="0" err="1">
                <a:latin typeface="Arial" pitchFamily="34" charset="0"/>
                <a:cs typeface="Arial" pitchFamily="34" charset="0"/>
              </a:rPr>
              <a:t>Lab.Technician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 &amp; 3 Field Investigators(for six months); Establishment of Labs. In affected Districts; Health Education; Training of Health Personnel  and Management of Fluorosis cases.</a:t>
            </a:r>
            <a:endParaRPr lang="en-IN" sz="22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487362"/>
          </a:xfrm>
        </p:spPr>
        <p:txBody>
          <a:bodyPr>
            <a:noAutofit/>
          </a:bodyPr>
          <a:lstStyle/>
          <a:p>
            <a:pPr algn="ctr"/>
            <a:br>
              <a:rPr lang="en-US" sz="28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8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Evolution of NPPCF </a:t>
            </a:r>
            <a:br>
              <a:rPr lang="en-US" sz="2800" dirty="0">
                <a:solidFill>
                  <a:srgbClr val="00B0F0"/>
                </a:solidFill>
              </a:rPr>
            </a:br>
            <a:endParaRPr lang="en-IN" sz="2800" dirty="0"/>
          </a:p>
        </p:txBody>
      </p:sp>
    </p:spTree>
    <p:extLst>
      <p:ext uri="{BB962C8B-B14F-4D97-AF65-F5344CB8AC3E}">
        <p14:creationId xmlns:p14="http://schemas.microsoft.com/office/powerpoint/2010/main" val="1871738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44383000"/>
              </p:ext>
            </p:extLst>
          </p:nvPr>
        </p:nvGraphicFramePr>
        <p:xfrm>
          <a:off x="569742" y="533400"/>
          <a:ext cx="8153400" cy="64529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3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76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196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7900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Arial"/>
                          <a:ea typeface="Times New Roman"/>
                          <a:cs typeface="Mangal"/>
                        </a:rPr>
                        <a:t>S.No.  </a:t>
                      </a:r>
                      <a:endParaRPr lang="en-IN" sz="1200" dirty="0">
                        <a:latin typeface="Times New Roman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Arial"/>
                          <a:ea typeface="Times New Roman"/>
                          <a:cs typeface="Mangal"/>
                        </a:rPr>
                        <a:t>State</a:t>
                      </a:r>
                      <a:endParaRPr lang="en-IN" sz="1200" dirty="0">
                        <a:latin typeface="Times New Roman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Arial"/>
                          <a:ea typeface="Times New Roman"/>
                          <a:cs typeface="Mangal"/>
                        </a:rPr>
                        <a:t>Total districts in the State</a:t>
                      </a:r>
                      <a:endParaRPr lang="en-IN" sz="1200" dirty="0">
                        <a:latin typeface="Times New Roman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Arial"/>
                          <a:ea typeface="Times New Roman"/>
                          <a:cs typeface="Mangal"/>
                        </a:rPr>
                        <a:t>No. of districts  under </a:t>
                      </a:r>
                      <a:endParaRPr lang="en-IN" sz="1200" dirty="0">
                        <a:latin typeface="Times New Roman"/>
                        <a:ea typeface="Times New Roman"/>
                        <a:cs typeface="Mangal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Arial"/>
                          <a:ea typeface="Times New Roman"/>
                          <a:cs typeface="Mangal"/>
                        </a:rPr>
                        <a:t>NPPCF</a:t>
                      </a:r>
                      <a:endParaRPr lang="en-IN" sz="1200" dirty="0">
                        <a:latin typeface="Times New Roman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200" b="1" dirty="0">
                        <a:latin typeface="Arial"/>
                        <a:ea typeface="Times New Roman"/>
                        <a:cs typeface="Mangal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200" b="1" dirty="0">
                        <a:latin typeface="Arial"/>
                        <a:ea typeface="Times New Roman"/>
                        <a:cs typeface="Mangal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Arial"/>
                          <a:ea typeface="Times New Roman"/>
                          <a:cs typeface="Mangal"/>
                        </a:rPr>
                        <a:t>Names of Districts under NPPCF</a:t>
                      </a:r>
                      <a:endParaRPr lang="en-IN" sz="1800" dirty="0">
                        <a:latin typeface="Times New Roman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32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Arial"/>
                          <a:ea typeface="Times New Roman"/>
                          <a:cs typeface="Mangal"/>
                        </a:rPr>
                        <a:t>1.   </a:t>
                      </a:r>
                      <a:endParaRPr lang="en-IN" sz="1600" dirty="0">
                        <a:latin typeface="Times New Roman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Arial"/>
                          <a:ea typeface="Times New Roman"/>
                          <a:cs typeface="Mangal"/>
                        </a:rPr>
                        <a:t>Andhra Pradesh</a:t>
                      </a:r>
                      <a:endParaRPr lang="en-IN" sz="1600" dirty="0">
                        <a:latin typeface="Times New Roman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Arial"/>
                          <a:ea typeface="Times New Roman"/>
                          <a:cs typeface="Mangal"/>
                        </a:rPr>
                        <a:t>13</a:t>
                      </a:r>
                      <a:endParaRPr lang="en-IN" sz="1600" dirty="0">
                        <a:latin typeface="Times New Roman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Arial"/>
                          <a:ea typeface="Times New Roman"/>
                          <a:cs typeface="Mangal"/>
                        </a:rPr>
                        <a:t>9</a:t>
                      </a:r>
                      <a:endParaRPr lang="en-IN" sz="1600" dirty="0">
                        <a:latin typeface="Times New Roman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en-I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Nellore,  Guntur,  </a:t>
                      </a:r>
                      <a:r>
                        <a:rPr kumimoji="0" lang="en-IN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Prakasam</a:t>
                      </a:r>
                      <a:r>
                        <a:rPr kumimoji="0" lang="en-I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en-IN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Ananthapur</a:t>
                      </a:r>
                      <a:r>
                        <a:rPr kumimoji="0" lang="en-I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Kurnool,  Krishna,  Chittoor,  Visakhapatnam, Srikakulam </a:t>
                      </a:r>
                      <a:endParaRPr lang="en-IN" sz="1600" dirty="0">
                        <a:latin typeface="Times New Roman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32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Arial"/>
                          <a:ea typeface="Times New Roman"/>
                          <a:cs typeface="Mangal"/>
                        </a:rPr>
                        <a:t>2</a:t>
                      </a:r>
                      <a:endParaRPr lang="en-IN" sz="1600" dirty="0">
                        <a:latin typeface="Times New Roman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Arial"/>
                          <a:ea typeface="Times New Roman"/>
                          <a:cs typeface="Mangal"/>
                        </a:rPr>
                        <a:t>Assam</a:t>
                      </a:r>
                      <a:endParaRPr lang="en-IN" sz="1600" dirty="0">
                        <a:latin typeface="Times New Roman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Arial"/>
                          <a:ea typeface="Times New Roman"/>
                          <a:cs typeface="Mangal"/>
                        </a:rPr>
                        <a:t>27</a:t>
                      </a:r>
                      <a:endParaRPr lang="en-IN" sz="1600" dirty="0">
                        <a:latin typeface="Times New Roman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600" dirty="0">
                          <a:latin typeface="Times New Roman"/>
                          <a:ea typeface="Times New Roman"/>
                          <a:cs typeface="Mangal"/>
                        </a:rPr>
                        <a:t>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en-I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Nagaon, </a:t>
                      </a:r>
                      <a:r>
                        <a:rPr kumimoji="0" lang="en-IN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Kamrup</a:t>
                      </a:r>
                      <a:r>
                        <a:rPr kumimoji="0" lang="en-I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en-IN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Karbi</a:t>
                      </a:r>
                      <a:r>
                        <a:rPr kumimoji="0" lang="en-I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kumimoji="0" lang="en-IN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Anglong</a:t>
                      </a:r>
                      <a:r>
                        <a:rPr kumimoji="0" lang="en-I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en-IN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Dhubri</a:t>
                      </a:r>
                      <a:r>
                        <a:rPr kumimoji="0" lang="en-I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en-IN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Nalbari</a:t>
                      </a:r>
                      <a:r>
                        <a:rPr kumimoji="0" lang="en-I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en-IN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Karimganj</a:t>
                      </a:r>
                      <a:endParaRPr lang="en-IN" sz="1600" dirty="0">
                        <a:latin typeface="Times New Roman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32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Arial"/>
                          <a:ea typeface="Times New Roman"/>
                          <a:cs typeface="Mangal"/>
                        </a:rPr>
                        <a:t>3.</a:t>
                      </a:r>
                      <a:endParaRPr lang="en-IN" sz="1600" dirty="0">
                        <a:latin typeface="Times New Roman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Arial"/>
                          <a:ea typeface="Times New Roman"/>
                          <a:cs typeface="Mangal"/>
                        </a:rPr>
                        <a:t>Bihar</a:t>
                      </a:r>
                      <a:endParaRPr lang="en-IN" sz="1600" dirty="0">
                        <a:latin typeface="Times New Roman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Arial"/>
                          <a:ea typeface="Times New Roman"/>
                          <a:cs typeface="Mangal"/>
                        </a:rPr>
                        <a:t>38</a:t>
                      </a:r>
                      <a:endParaRPr lang="en-IN" sz="1600" dirty="0">
                        <a:latin typeface="Times New Roman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Arial"/>
                          <a:ea typeface="Times New Roman"/>
                          <a:cs typeface="Mangal"/>
                        </a:rPr>
                        <a:t>11</a:t>
                      </a:r>
                      <a:endParaRPr lang="en-IN" sz="1600" dirty="0">
                        <a:latin typeface="Times New Roman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en-IN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Nawada</a:t>
                      </a:r>
                      <a:r>
                        <a:rPr kumimoji="0" lang="en-I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Banka, Aurangabad, Bhagalpur, Gaya, </a:t>
                      </a:r>
                      <a:r>
                        <a:rPr kumimoji="0" lang="en-IN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Jammui</a:t>
                      </a:r>
                      <a:r>
                        <a:rPr kumimoji="0" lang="en-I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Nalanda, </a:t>
                      </a:r>
                      <a:r>
                        <a:rPr kumimoji="0" lang="en-IN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Shekhpura</a:t>
                      </a:r>
                      <a:r>
                        <a:rPr kumimoji="0" lang="en-I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en-IN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Kaimur</a:t>
                      </a:r>
                      <a:r>
                        <a:rPr kumimoji="0" lang="en-I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Munger, </a:t>
                      </a:r>
                      <a:r>
                        <a:rPr kumimoji="0" lang="en-IN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Rohtas</a:t>
                      </a:r>
                      <a:endParaRPr lang="en-IN" sz="1600" dirty="0">
                        <a:latin typeface="Times New Roman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32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Arial"/>
                          <a:ea typeface="Times New Roman"/>
                          <a:cs typeface="Mangal"/>
                        </a:rPr>
                        <a:t>4.</a:t>
                      </a:r>
                      <a:endParaRPr lang="en-IN" sz="1600" dirty="0">
                        <a:latin typeface="Times New Roman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Arial"/>
                          <a:ea typeface="Times New Roman"/>
                          <a:cs typeface="Mangal"/>
                        </a:rPr>
                        <a:t>Chhattisgarh</a:t>
                      </a:r>
                      <a:endParaRPr lang="en-IN" sz="1600" dirty="0">
                        <a:latin typeface="Times New Roman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Arial"/>
                          <a:ea typeface="Times New Roman"/>
                          <a:cs typeface="Mangal"/>
                        </a:rPr>
                        <a:t>27</a:t>
                      </a:r>
                      <a:endParaRPr lang="en-IN" sz="1600" dirty="0">
                        <a:latin typeface="Times New Roman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600" dirty="0">
                          <a:latin typeface="Times New Roman"/>
                          <a:ea typeface="Times New Roman"/>
                          <a:cs typeface="Mangal"/>
                        </a:rPr>
                        <a:t>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en-IN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Durg</a:t>
                      </a:r>
                      <a:r>
                        <a:rPr kumimoji="0" lang="en-I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 now shifted to </a:t>
                      </a:r>
                      <a:r>
                        <a:rPr kumimoji="0" lang="en-IN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Balod</a:t>
                      </a:r>
                      <a:r>
                        <a:rPr kumimoji="0" lang="en-I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 , </a:t>
                      </a:r>
                      <a:r>
                        <a:rPr kumimoji="0" lang="en-IN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Kanker</a:t>
                      </a:r>
                      <a:r>
                        <a:rPr kumimoji="0" lang="en-I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en-IN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Kondagaon</a:t>
                      </a:r>
                      <a:r>
                        <a:rPr kumimoji="0" lang="en-I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en-IN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Korba</a:t>
                      </a:r>
                      <a:r>
                        <a:rPr kumimoji="0" lang="en-I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en-IN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Mahasamund</a:t>
                      </a:r>
                      <a:endParaRPr lang="en-IN" sz="1600" dirty="0">
                        <a:latin typeface="Times New Roman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032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Arial"/>
                          <a:ea typeface="Times New Roman"/>
                          <a:cs typeface="Mangal"/>
                        </a:rPr>
                        <a:t>5.</a:t>
                      </a:r>
                      <a:endParaRPr lang="en-IN" sz="1600" dirty="0">
                        <a:latin typeface="Times New Roman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Arial"/>
                          <a:ea typeface="Times New Roman"/>
                          <a:cs typeface="Mangal"/>
                        </a:rPr>
                        <a:t>Gujarat</a:t>
                      </a:r>
                      <a:endParaRPr lang="en-IN" sz="1600" dirty="0">
                        <a:latin typeface="Times New Roman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Arial"/>
                          <a:ea typeface="Times New Roman"/>
                          <a:cs typeface="Mangal"/>
                        </a:rPr>
                        <a:t>33</a:t>
                      </a:r>
                      <a:endParaRPr lang="en-IN" sz="1600" dirty="0">
                        <a:latin typeface="Times New Roman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Arial"/>
                          <a:ea typeface="Times New Roman"/>
                          <a:cs typeface="Mangal"/>
                        </a:rPr>
                        <a:t>4</a:t>
                      </a:r>
                      <a:endParaRPr lang="en-IN" sz="1600" dirty="0">
                        <a:latin typeface="Times New Roman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en-I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Jamnagar, </a:t>
                      </a:r>
                      <a:r>
                        <a:rPr kumimoji="0" lang="en-IN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Sabarkantha</a:t>
                      </a:r>
                      <a:r>
                        <a:rPr kumimoji="0" lang="en-I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Vadodara, </a:t>
                      </a:r>
                      <a:r>
                        <a:rPr kumimoji="0" lang="en-IN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Banaskantha</a:t>
                      </a:r>
                      <a:r>
                        <a:rPr kumimoji="0" lang="en-I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endParaRPr lang="en-IN" sz="1600" dirty="0">
                        <a:latin typeface="Times New Roman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032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Arial"/>
                          <a:ea typeface="Times New Roman"/>
                          <a:cs typeface="Mangal"/>
                        </a:rPr>
                        <a:t>6.</a:t>
                      </a:r>
                      <a:endParaRPr lang="en-IN" sz="1600" dirty="0">
                        <a:latin typeface="Times New Roman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Arial"/>
                          <a:ea typeface="Times New Roman"/>
                          <a:cs typeface="Mangal"/>
                        </a:rPr>
                        <a:t>Haryana</a:t>
                      </a:r>
                      <a:endParaRPr lang="en-IN" sz="1600" dirty="0">
                        <a:latin typeface="Times New Roman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Arial"/>
                          <a:ea typeface="Times New Roman"/>
                          <a:cs typeface="Mangal"/>
                        </a:rPr>
                        <a:t>21</a:t>
                      </a:r>
                      <a:endParaRPr lang="en-IN" sz="1600" dirty="0">
                        <a:latin typeface="Times New Roman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Arial"/>
                          <a:ea typeface="Times New Roman"/>
                          <a:cs typeface="Mangal"/>
                        </a:rPr>
                        <a:t>2</a:t>
                      </a:r>
                      <a:endParaRPr lang="en-IN" sz="1600" dirty="0">
                        <a:latin typeface="Times New Roman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en-IN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Mehendragarh</a:t>
                      </a:r>
                      <a:r>
                        <a:rPr kumimoji="0" lang="en-I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Mewat</a:t>
                      </a:r>
                      <a:endParaRPr lang="en-IN" sz="1600" dirty="0">
                        <a:latin typeface="Times New Roman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032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Arial"/>
                          <a:ea typeface="Times New Roman"/>
                          <a:cs typeface="Mangal"/>
                        </a:rPr>
                        <a:t>7.</a:t>
                      </a:r>
                      <a:endParaRPr lang="en-IN" sz="1600" dirty="0">
                        <a:latin typeface="Times New Roman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Arial"/>
                          <a:ea typeface="Times New Roman"/>
                          <a:cs typeface="Mangal"/>
                        </a:rPr>
                        <a:t>J &amp; K.</a:t>
                      </a:r>
                      <a:endParaRPr lang="en-IN" sz="1600" dirty="0">
                        <a:latin typeface="Times New Roman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Arial"/>
                          <a:ea typeface="Times New Roman"/>
                          <a:cs typeface="Mangal"/>
                        </a:rPr>
                        <a:t>22</a:t>
                      </a:r>
                      <a:endParaRPr lang="en-IN" sz="1600" dirty="0">
                        <a:latin typeface="Times New Roman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Arial"/>
                          <a:ea typeface="Times New Roman"/>
                          <a:cs typeface="Mangal"/>
                        </a:rPr>
                        <a:t>1</a:t>
                      </a:r>
                      <a:endParaRPr lang="en-IN" sz="1600" dirty="0">
                        <a:latin typeface="Times New Roman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en-IN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Doda</a:t>
                      </a:r>
                      <a:endParaRPr lang="en-IN" sz="1600" dirty="0">
                        <a:latin typeface="Times New Roman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032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Arial"/>
                          <a:ea typeface="Times New Roman"/>
                          <a:cs typeface="Mangal"/>
                        </a:rPr>
                        <a:t>8</a:t>
                      </a:r>
                      <a:endParaRPr lang="en-IN" sz="1600" dirty="0">
                        <a:latin typeface="Times New Roman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Arial"/>
                          <a:ea typeface="Times New Roman"/>
                          <a:cs typeface="Mangal"/>
                        </a:rPr>
                        <a:t>Jharkhand</a:t>
                      </a:r>
                      <a:endParaRPr lang="en-IN" sz="1600" dirty="0">
                        <a:latin typeface="Times New Roman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Arial"/>
                          <a:ea typeface="Times New Roman"/>
                          <a:cs typeface="Mangal"/>
                        </a:rPr>
                        <a:t>24</a:t>
                      </a:r>
                      <a:endParaRPr lang="en-IN" sz="1600" dirty="0">
                        <a:latin typeface="Times New Roman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600" dirty="0">
                          <a:latin typeface="Times New Roman"/>
                          <a:ea typeface="Times New Roman"/>
                          <a:cs typeface="Mangal"/>
                        </a:rPr>
                        <a:t>13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en-IN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Palamu</a:t>
                      </a:r>
                      <a:r>
                        <a:rPr kumimoji="0" lang="en-I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en-IN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Garhwa</a:t>
                      </a:r>
                      <a:r>
                        <a:rPr kumimoji="0" lang="en-I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en-IN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Chatra</a:t>
                      </a:r>
                      <a:r>
                        <a:rPr kumimoji="0" lang="en-I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Hazaribagh, Ranchi, </a:t>
                      </a:r>
                      <a:r>
                        <a:rPr kumimoji="0" lang="en-IN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Pakur</a:t>
                      </a:r>
                      <a:r>
                        <a:rPr kumimoji="0" lang="en-I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en-IN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Sahebgann</a:t>
                      </a:r>
                      <a:r>
                        <a:rPr kumimoji="0" lang="en-I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Ramgarh, </a:t>
                      </a:r>
                      <a:r>
                        <a:rPr kumimoji="0" lang="en-IN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Jamtara</a:t>
                      </a:r>
                      <a:r>
                        <a:rPr kumimoji="0" lang="en-I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en-IN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Simdega</a:t>
                      </a:r>
                      <a:r>
                        <a:rPr kumimoji="0" lang="en-I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Dhanbad, </a:t>
                      </a:r>
                      <a:r>
                        <a:rPr kumimoji="0" lang="en-IN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Giriih</a:t>
                      </a:r>
                      <a:r>
                        <a:rPr kumimoji="0" lang="en-I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en-IN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Godda</a:t>
                      </a:r>
                      <a:endParaRPr lang="en-IN" sz="1600" dirty="0">
                        <a:latin typeface="Times New Roman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>
            <a:normAutofit fontScale="90000"/>
          </a:bodyPr>
          <a:lstStyle/>
          <a:p>
            <a:br>
              <a:rPr lang="en-US" dirty="0"/>
            </a:br>
            <a:r>
              <a:rPr lang="en-US" dirty="0"/>
              <a:t>States/Districts under NPPCF </a:t>
            </a:r>
            <a:br>
              <a:rPr lang="en-IN" dirty="0"/>
            </a:b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2214008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1385876"/>
              </p:ext>
            </p:extLst>
          </p:nvPr>
        </p:nvGraphicFramePr>
        <p:xfrm>
          <a:off x="647700" y="65786"/>
          <a:ext cx="7848600" cy="67264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33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339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8986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Arial"/>
                          <a:ea typeface="Times New Roman"/>
                          <a:cs typeface="Mangal"/>
                        </a:rPr>
                        <a:t>Sl. No.</a:t>
                      </a:r>
                      <a:endParaRPr lang="en-IN" sz="1200" dirty="0">
                        <a:latin typeface="Times New Roman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Arial"/>
                          <a:ea typeface="Times New Roman"/>
                          <a:cs typeface="Mangal"/>
                        </a:rPr>
                        <a:t>State</a:t>
                      </a:r>
                      <a:endParaRPr lang="en-IN" sz="1200" dirty="0">
                        <a:latin typeface="Times New Roman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Arial"/>
                          <a:ea typeface="Times New Roman"/>
                          <a:cs typeface="Mangal"/>
                        </a:rPr>
                        <a:t>Total districts in the State</a:t>
                      </a:r>
                      <a:endParaRPr lang="en-IN" sz="1200" dirty="0">
                        <a:latin typeface="Times New Roman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Arial"/>
                          <a:ea typeface="Times New Roman"/>
                          <a:cs typeface="Mangal"/>
                        </a:rPr>
                        <a:t>No. of districts under </a:t>
                      </a:r>
                      <a:endParaRPr lang="en-IN" sz="1200" dirty="0">
                        <a:latin typeface="Times New Roman"/>
                        <a:ea typeface="Times New Roman"/>
                        <a:cs typeface="Mangal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Arial"/>
                          <a:ea typeface="Times New Roman"/>
                          <a:cs typeface="Mangal"/>
                        </a:rPr>
                        <a:t>NPPCF</a:t>
                      </a:r>
                      <a:endParaRPr lang="en-IN" sz="1200" dirty="0">
                        <a:latin typeface="Times New Roman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IN" sz="1300" dirty="0">
                        <a:latin typeface="Times New Roman"/>
                        <a:ea typeface="Times New Roman"/>
                        <a:cs typeface="Mangal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dirty="0">
                          <a:latin typeface="Arial"/>
                          <a:ea typeface="Times New Roman"/>
                          <a:cs typeface="Mangal"/>
                        </a:rPr>
                        <a:t>Names of Districts under NPPCF</a:t>
                      </a:r>
                      <a:endParaRPr lang="en-IN" sz="1300" dirty="0">
                        <a:latin typeface="Times New Roman"/>
                        <a:ea typeface="Times New Roman"/>
                        <a:cs typeface="Mangal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IN" sz="1300" dirty="0">
                        <a:latin typeface="Times New Roman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165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 dirty="0">
                          <a:latin typeface="Arial"/>
                          <a:ea typeface="Times New Roman"/>
                          <a:cs typeface="Mangal"/>
                        </a:rPr>
                        <a:t>9.                                                                         </a:t>
                      </a:r>
                      <a:endParaRPr lang="en-IN" sz="1500" dirty="0">
                        <a:latin typeface="Times New Roman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 dirty="0">
                          <a:latin typeface="Arial"/>
                          <a:ea typeface="Times New Roman"/>
                          <a:cs typeface="Mangal"/>
                        </a:rPr>
                        <a:t>Karnataka</a:t>
                      </a:r>
                      <a:endParaRPr lang="en-IN" sz="1500" dirty="0">
                        <a:latin typeface="Times New Roman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 dirty="0">
                          <a:latin typeface="Arial"/>
                          <a:ea typeface="Times New Roman"/>
                          <a:cs typeface="Mangal"/>
                        </a:rPr>
                        <a:t>31</a:t>
                      </a:r>
                      <a:endParaRPr lang="en-IN" sz="1500" dirty="0">
                        <a:latin typeface="Times New Roman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 dirty="0">
                          <a:latin typeface="Arial"/>
                          <a:ea typeface="Times New Roman"/>
                          <a:cs typeface="Mangal"/>
                        </a:rPr>
                        <a:t>19</a:t>
                      </a:r>
                      <a:endParaRPr lang="en-IN" sz="1500" dirty="0">
                        <a:latin typeface="Times New Roman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en-IN" sz="17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Bellary, Mysore, </a:t>
                      </a:r>
                      <a:r>
                        <a:rPr kumimoji="0" lang="en-IN" sz="17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Chikballapur</a:t>
                      </a:r>
                      <a:r>
                        <a:rPr kumimoji="0" lang="en-IN" sz="17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en-IN" sz="17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Koppal</a:t>
                      </a:r>
                      <a:r>
                        <a:rPr kumimoji="0" lang="en-IN" sz="17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en-IN" sz="17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Davangere</a:t>
                      </a:r>
                      <a:r>
                        <a:rPr kumimoji="0" lang="en-IN" sz="17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en-IN" sz="17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Tumkur</a:t>
                      </a:r>
                      <a:r>
                        <a:rPr kumimoji="0" lang="en-IN" sz="17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en-IN" sz="17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Bagalkote</a:t>
                      </a:r>
                      <a:r>
                        <a:rPr kumimoji="0" lang="en-IN" sz="17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Bengaluru (U), Bengaluru (R),  </a:t>
                      </a:r>
                      <a:r>
                        <a:rPr kumimoji="0" lang="en-IN" sz="17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Bijapur</a:t>
                      </a:r>
                      <a:r>
                        <a:rPr kumimoji="0" lang="en-IN" sz="17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 </a:t>
                      </a:r>
                      <a:r>
                        <a:rPr kumimoji="0" lang="en-IN" sz="17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Raichur</a:t>
                      </a:r>
                      <a:r>
                        <a:rPr kumimoji="0" lang="en-IN" sz="17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 </a:t>
                      </a:r>
                      <a:r>
                        <a:rPr kumimoji="0" lang="en-IN" sz="17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Chitradurga,Gadag,Gulbarga</a:t>
                      </a:r>
                      <a:r>
                        <a:rPr kumimoji="0" lang="en-IN" sz="17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Hassan, Kolar, </a:t>
                      </a:r>
                      <a:r>
                        <a:rPr kumimoji="0" lang="en-IN" sz="17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Mandya</a:t>
                      </a:r>
                      <a:r>
                        <a:rPr kumimoji="0" lang="en-IN" sz="17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 </a:t>
                      </a:r>
                      <a:r>
                        <a:rPr kumimoji="0" lang="en-IN" sz="17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Ramanagara</a:t>
                      </a:r>
                      <a:r>
                        <a:rPr kumimoji="0" lang="en-IN" sz="17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en-IN" sz="17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Shimoga</a:t>
                      </a:r>
                      <a:endParaRPr lang="en-IN" sz="1500" dirty="0">
                        <a:latin typeface="Times New Roman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96708850"/>
                  </a:ext>
                </a:extLst>
              </a:tr>
              <a:tr h="2687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 dirty="0">
                          <a:latin typeface="Arial"/>
                          <a:ea typeface="Times New Roman"/>
                          <a:cs typeface="Mangal"/>
                        </a:rPr>
                        <a:t>10</a:t>
                      </a:r>
                      <a:endParaRPr lang="en-IN" sz="1500" dirty="0">
                        <a:latin typeface="Times New Roman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 dirty="0">
                          <a:latin typeface="Arial"/>
                          <a:ea typeface="Times New Roman"/>
                          <a:cs typeface="Mangal"/>
                        </a:rPr>
                        <a:t>Kerala</a:t>
                      </a:r>
                      <a:endParaRPr lang="en-IN" sz="1500" dirty="0">
                        <a:latin typeface="Times New Roman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 dirty="0">
                          <a:latin typeface="Arial"/>
                          <a:ea typeface="Times New Roman"/>
                          <a:cs typeface="Mangal"/>
                        </a:rPr>
                        <a:t>14</a:t>
                      </a:r>
                      <a:endParaRPr lang="en-IN" sz="1500" dirty="0">
                        <a:latin typeface="Times New Roman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 dirty="0">
                          <a:latin typeface="Arial"/>
                          <a:ea typeface="Times New Roman"/>
                          <a:cs typeface="Mangal"/>
                        </a:rPr>
                        <a:t>2</a:t>
                      </a:r>
                      <a:endParaRPr lang="en-IN" sz="1500" dirty="0">
                        <a:latin typeface="Times New Roman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500" dirty="0">
                          <a:latin typeface="Times New Roman"/>
                          <a:ea typeface="Times New Roman"/>
                          <a:cs typeface="Mangal"/>
                        </a:rPr>
                        <a:t> </a:t>
                      </a:r>
                      <a:r>
                        <a:rPr kumimoji="0" lang="en-IN" sz="17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Palakkad, </a:t>
                      </a:r>
                      <a:r>
                        <a:rPr kumimoji="0" lang="en-IN" sz="17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Alapuzha</a:t>
                      </a:r>
                      <a:endParaRPr lang="en-IN" sz="1500" dirty="0">
                        <a:latin typeface="Times New Roman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959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 dirty="0">
                          <a:latin typeface="Arial"/>
                          <a:ea typeface="Times New Roman"/>
                          <a:cs typeface="Mangal"/>
                        </a:rPr>
                        <a:t>11</a:t>
                      </a:r>
                      <a:endParaRPr lang="en-IN" sz="1500" dirty="0">
                        <a:latin typeface="Times New Roman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 dirty="0">
                          <a:latin typeface="Arial"/>
                          <a:ea typeface="Times New Roman"/>
                          <a:cs typeface="Mangal"/>
                        </a:rPr>
                        <a:t>Madhya Pradesh</a:t>
                      </a:r>
                      <a:endParaRPr lang="en-IN" sz="1500" dirty="0">
                        <a:latin typeface="Times New Roman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 dirty="0">
                          <a:latin typeface="Arial"/>
                          <a:ea typeface="Times New Roman"/>
                          <a:cs typeface="Mangal"/>
                        </a:rPr>
                        <a:t>51</a:t>
                      </a:r>
                      <a:endParaRPr lang="en-IN" sz="1500" dirty="0">
                        <a:latin typeface="Times New Roman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 dirty="0">
                          <a:latin typeface="Arial"/>
                          <a:ea typeface="Times New Roman"/>
                          <a:cs typeface="Mangal"/>
                        </a:rPr>
                        <a:t>15</a:t>
                      </a:r>
                      <a:endParaRPr lang="en-IN" sz="1500" dirty="0">
                        <a:latin typeface="Times New Roman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en-IN" sz="17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Ujjain,Chindwada</a:t>
                      </a:r>
                      <a:r>
                        <a:rPr kumimoji="0" lang="en-IN" sz="17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Mandla, Dhar,  </a:t>
                      </a:r>
                      <a:r>
                        <a:rPr kumimoji="0" lang="en-IN" sz="17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Seoni</a:t>
                      </a:r>
                      <a:r>
                        <a:rPr kumimoji="0" lang="en-IN" sz="17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en-IN" sz="17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Betul</a:t>
                      </a:r>
                      <a:r>
                        <a:rPr kumimoji="0" lang="en-IN" sz="17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en-IN" sz="17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Jhabua</a:t>
                      </a:r>
                      <a:r>
                        <a:rPr kumimoji="0" lang="en-IN" sz="17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en-IN" sz="17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Raigarh</a:t>
                      </a:r>
                      <a:r>
                        <a:rPr kumimoji="0" lang="en-IN" sz="17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en-IN" sz="17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Sehore</a:t>
                      </a:r>
                      <a:r>
                        <a:rPr kumimoji="0" lang="en-IN" sz="17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en-IN" sz="17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Alirajpur,Dindori</a:t>
                      </a:r>
                      <a:r>
                        <a:rPr kumimoji="0" lang="en-IN" sz="17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en-IN" sz="17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Khargoan</a:t>
                      </a:r>
                      <a:r>
                        <a:rPr kumimoji="0" lang="en-IN" sz="17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 </a:t>
                      </a:r>
                      <a:r>
                        <a:rPr kumimoji="0" lang="en-IN" sz="17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Raisen</a:t>
                      </a:r>
                      <a:r>
                        <a:rPr kumimoji="0" lang="en-IN" sz="17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en-IN" sz="17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Shajapur</a:t>
                      </a:r>
                      <a:r>
                        <a:rPr kumimoji="0" lang="en-IN" sz="17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en-IN" sz="17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Ratlam</a:t>
                      </a:r>
                      <a:endParaRPr lang="en-IN" sz="1500" dirty="0">
                        <a:latin typeface="Times New Roman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57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 dirty="0">
                          <a:latin typeface="Arial"/>
                          <a:ea typeface="Times New Roman"/>
                          <a:cs typeface="Mangal"/>
                        </a:rPr>
                        <a:t>12</a:t>
                      </a:r>
                      <a:endParaRPr lang="en-IN" sz="1500" dirty="0">
                        <a:latin typeface="Times New Roman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>
                          <a:latin typeface="Arial"/>
                          <a:ea typeface="Times New Roman"/>
                          <a:cs typeface="Mangal"/>
                        </a:rPr>
                        <a:t>Maharashtra </a:t>
                      </a:r>
                      <a:endParaRPr lang="en-IN" sz="1500">
                        <a:latin typeface="Times New Roman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>
                          <a:latin typeface="Arial"/>
                          <a:ea typeface="Times New Roman"/>
                          <a:cs typeface="Mangal"/>
                        </a:rPr>
                        <a:t>34</a:t>
                      </a:r>
                      <a:endParaRPr lang="en-IN" sz="1500">
                        <a:latin typeface="Times New Roman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 dirty="0">
                          <a:latin typeface="Arial"/>
                          <a:ea typeface="Times New Roman"/>
                          <a:cs typeface="Mangal"/>
                        </a:rPr>
                        <a:t>7</a:t>
                      </a:r>
                      <a:endParaRPr lang="en-IN" sz="1500" dirty="0">
                        <a:latin typeface="Times New Roman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en-IN" sz="17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Nanded, Chandrapur, Latur, </a:t>
                      </a:r>
                      <a:r>
                        <a:rPr kumimoji="0" lang="en-IN" sz="17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Washim</a:t>
                      </a:r>
                      <a:r>
                        <a:rPr kumimoji="0" lang="en-IN" sz="17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en-IN" sz="17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Yavatmal</a:t>
                      </a:r>
                      <a:r>
                        <a:rPr kumimoji="0" lang="en-IN" sz="17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Beed,  Nagpur</a:t>
                      </a:r>
                      <a:endParaRPr lang="en-IN" sz="1500" dirty="0">
                        <a:latin typeface="Times New Roman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9208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 dirty="0">
                          <a:latin typeface="Arial"/>
                          <a:ea typeface="Times New Roman"/>
                          <a:cs typeface="Mangal"/>
                        </a:rPr>
                        <a:t>13.</a:t>
                      </a:r>
                      <a:endParaRPr lang="en-IN" sz="1500" dirty="0">
                        <a:latin typeface="Times New Roman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>
                          <a:latin typeface="Arial"/>
                          <a:ea typeface="Times New Roman"/>
                          <a:cs typeface="Mangal"/>
                        </a:rPr>
                        <a:t>Rajasthan</a:t>
                      </a:r>
                      <a:endParaRPr lang="en-IN" sz="1500">
                        <a:latin typeface="Times New Roman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 dirty="0">
                          <a:latin typeface="Arial"/>
                          <a:ea typeface="Times New Roman"/>
                          <a:cs typeface="Mangal"/>
                        </a:rPr>
                        <a:t>33</a:t>
                      </a:r>
                      <a:endParaRPr lang="en-IN" sz="1500" dirty="0">
                        <a:latin typeface="Times New Roman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500" dirty="0">
                          <a:latin typeface="Times New Roman"/>
                          <a:ea typeface="Times New Roman"/>
                          <a:cs typeface="Mangal"/>
                        </a:rPr>
                        <a:t>30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en-IN" sz="17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Nagaur</a:t>
                      </a:r>
                      <a:r>
                        <a:rPr kumimoji="0" lang="en-IN" sz="17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Ajmer, </a:t>
                      </a:r>
                      <a:r>
                        <a:rPr kumimoji="0" lang="en-IN" sz="17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Bhilwara,Churu</a:t>
                      </a:r>
                      <a:r>
                        <a:rPr kumimoji="0" lang="en-IN" sz="17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(</a:t>
                      </a:r>
                      <a:r>
                        <a:rPr kumimoji="0" lang="en-IN" sz="17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Ratangarh</a:t>
                      </a:r>
                      <a:r>
                        <a:rPr kumimoji="0" lang="en-IN" sz="17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 </a:t>
                      </a:r>
                      <a:r>
                        <a:rPr kumimoji="0" lang="en-IN" sz="17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Dausa</a:t>
                      </a:r>
                      <a:r>
                        <a:rPr kumimoji="0" lang="en-IN" sz="17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Dungarpur, </a:t>
                      </a:r>
                      <a:r>
                        <a:rPr kumimoji="0" lang="en-IN" sz="17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Rajsamand</a:t>
                      </a:r>
                      <a:r>
                        <a:rPr kumimoji="0" lang="en-IN" sz="17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en-IN" sz="17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Tonk</a:t>
                      </a:r>
                      <a:r>
                        <a:rPr kumimoji="0" lang="en-IN" sz="17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Bikaner, </a:t>
                      </a:r>
                      <a:r>
                        <a:rPr kumimoji="0" lang="en-IN" sz="17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Jalore</a:t>
                      </a:r>
                      <a:r>
                        <a:rPr kumimoji="0" lang="en-IN" sz="17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Jaisalmer, Jodhpur, Jaipur, Pali, Sikar Udaipur, </a:t>
                      </a:r>
                      <a:r>
                        <a:rPr kumimoji="0" lang="en-IN" sz="17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Swaimadhopur</a:t>
                      </a:r>
                      <a:r>
                        <a:rPr kumimoji="0" lang="en-IN" sz="17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en-IN" sz="17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Banswara</a:t>
                      </a:r>
                      <a:r>
                        <a:rPr kumimoji="0" lang="en-IN" sz="17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en-IN" sz="17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Karauli</a:t>
                      </a:r>
                      <a:r>
                        <a:rPr kumimoji="0" lang="en-IN" sz="17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en-IN" sz="17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Chittaurgarh</a:t>
                      </a:r>
                      <a:r>
                        <a:rPr kumimoji="0" lang="en-IN" sz="17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Ganganagar, Jhalawar, Jhunjhunu, </a:t>
                      </a:r>
                      <a:r>
                        <a:rPr kumimoji="0" lang="en-IN" sz="17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Barmer</a:t>
                      </a:r>
                      <a:r>
                        <a:rPr kumimoji="0" lang="en-IN" sz="17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Alwar, </a:t>
                      </a:r>
                      <a:r>
                        <a:rPr kumimoji="0" lang="en-IN" sz="17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Bharatpur</a:t>
                      </a:r>
                      <a:r>
                        <a:rPr kumimoji="0" lang="en-IN" sz="17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Kota, </a:t>
                      </a:r>
                      <a:r>
                        <a:rPr kumimoji="0" lang="en-IN" sz="17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Sirohi</a:t>
                      </a:r>
                      <a:r>
                        <a:rPr kumimoji="0" lang="en-IN" sz="17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en-IN" sz="17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Bundi</a:t>
                      </a:r>
                      <a:r>
                        <a:rPr kumimoji="0" lang="en-IN" sz="17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en-IN" sz="17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Pratapgarh</a:t>
                      </a:r>
                      <a:endParaRPr lang="en-IN" sz="1500" dirty="0">
                        <a:latin typeface="Times New Roman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745625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32834661"/>
              </p:ext>
            </p:extLst>
          </p:nvPr>
        </p:nvGraphicFramePr>
        <p:xfrm>
          <a:off x="32825" y="228600"/>
          <a:ext cx="8968740" cy="64620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67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440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220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43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615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3093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>
                          <a:latin typeface="Arial"/>
                          <a:ea typeface="Times New Roman"/>
                          <a:cs typeface="Mangal"/>
                        </a:rPr>
                        <a:t>S.No.  </a:t>
                      </a:r>
                      <a:endParaRPr lang="en-IN" sz="1100" dirty="0">
                        <a:latin typeface="Times New Roman"/>
                        <a:ea typeface="Times New Roman"/>
                        <a:cs typeface="Mangal"/>
                      </a:endParaRPr>
                    </a:p>
                  </a:txBody>
                  <a:tcPr marL="75438" marR="7543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>
                          <a:latin typeface="Arial"/>
                          <a:ea typeface="Times New Roman"/>
                          <a:cs typeface="Mangal"/>
                        </a:rPr>
                        <a:t>State</a:t>
                      </a:r>
                      <a:endParaRPr lang="en-IN" sz="1100" dirty="0">
                        <a:latin typeface="Times New Roman"/>
                        <a:ea typeface="Times New Roman"/>
                        <a:cs typeface="Mangal"/>
                      </a:endParaRPr>
                    </a:p>
                  </a:txBody>
                  <a:tcPr marL="75438" marR="7543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>
                          <a:latin typeface="Arial"/>
                          <a:ea typeface="Times New Roman"/>
                          <a:cs typeface="Mangal"/>
                        </a:rPr>
                        <a:t>Total districts in the State</a:t>
                      </a:r>
                      <a:endParaRPr lang="en-IN" sz="1100" dirty="0">
                        <a:latin typeface="Times New Roman"/>
                        <a:ea typeface="Times New Roman"/>
                        <a:cs typeface="Mangal"/>
                      </a:endParaRPr>
                    </a:p>
                  </a:txBody>
                  <a:tcPr marL="75438" marR="7543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>
                          <a:latin typeface="Arial"/>
                          <a:ea typeface="Times New Roman"/>
                          <a:cs typeface="Mangal"/>
                        </a:rPr>
                        <a:t>No. of districts  under </a:t>
                      </a:r>
                      <a:endParaRPr lang="en-IN" sz="1100" dirty="0">
                        <a:latin typeface="Times New Roman"/>
                        <a:ea typeface="Times New Roman"/>
                        <a:cs typeface="Mangal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>
                          <a:latin typeface="Arial"/>
                          <a:ea typeface="Times New Roman"/>
                          <a:cs typeface="Mangal"/>
                        </a:rPr>
                        <a:t>NPPCF</a:t>
                      </a:r>
                      <a:endParaRPr lang="en-IN" sz="1100" dirty="0">
                        <a:latin typeface="Times New Roman"/>
                        <a:ea typeface="Times New Roman"/>
                        <a:cs typeface="Mangal"/>
                      </a:endParaRPr>
                    </a:p>
                  </a:txBody>
                  <a:tcPr marL="75438" marR="7543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b="1" dirty="0">
                        <a:latin typeface="Arial"/>
                        <a:ea typeface="Times New Roman"/>
                        <a:cs typeface="Mangal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b="1" dirty="0">
                        <a:latin typeface="Arial"/>
                        <a:ea typeface="Times New Roman"/>
                        <a:cs typeface="Mangal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Arial"/>
                          <a:ea typeface="Times New Roman"/>
                          <a:cs typeface="Mangal"/>
                        </a:rPr>
                        <a:t>Names of Districts under NPPCF</a:t>
                      </a:r>
                      <a:endParaRPr lang="en-IN" sz="1600" dirty="0">
                        <a:latin typeface="Times New Roman"/>
                        <a:ea typeface="Times New Roman"/>
                        <a:cs typeface="Mangal"/>
                      </a:endParaRPr>
                    </a:p>
                  </a:txBody>
                  <a:tcPr marL="75438" marR="75438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94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 dirty="0">
                          <a:latin typeface="Arial"/>
                          <a:ea typeface="Times New Roman"/>
                          <a:cs typeface="Mangal"/>
                        </a:rPr>
                        <a:t>14</a:t>
                      </a:r>
                      <a:endParaRPr lang="en-IN" sz="1500" dirty="0">
                        <a:latin typeface="Times New Roman"/>
                        <a:ea typeface="Times New Roman"/>
                        <a:cs typeface="Mangal"/>
                      </a:endParaRPr>
                    </a:p>
                  </a:txBody>
                  <a:tcPr marL="75438" marR="7543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 dirty="0">
                          <a:latin typeface="Arial"/>
                          <a:ea typeface="Times New Roman"/>
                          <a:cs typeface="Mangal"/>
                        </a:rPr>
                        <a:t>Odisha</a:t>
                      </a:r>
                      <a:endParaRPr lang="en-IN" sz="1500" dirty="0">
                        <a:latin typeface="Times New Roman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 dirty="0">
                          <a:latin typeface="Arial"/>
                          <a:ea typeface="Times New Roman"/>
                          <a:cs typeface="Mangal"/>
                        </a:rPr>
                        <a:t>30</a:t>
                      </a:r>
                      <a:endParaRPr lang="en-IN" sz="1500" dirty="0">
                        <a:latin typeface="Times New Roman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 dirty="0">
                          <a:latin typeface="Arial"/>
                          <a:ea typeface="Times New Roman"/>
                          <a:cs typeface="Mangal"/>
                        </a:rPr>
                        <a:t>3</a:t>
                      </a:r>
                      <a:endParaRPr lang="en-IN" sz="1500" dirty="0">
                        <a:latin typeface="Times New Roman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en-IN" sz="17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Nayagarh</a:t>
                      </a:r>
                      <a:r>
                        <a:rPr kumimoji="0" lang="en-IN" sz="17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en-IN" sz="17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Angul</a:t>
                      </a:r>
                      <a:r>
                        <a:rPr kumimoji="0" lang="en-IN" sz="17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en-IN" sz="17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Nuapada</a:t>
                      </a:r>
                      <a:endParaRPr lang="en-IN" sz="1500" dirty="0">
                        <a:latin typeface="Times New Roman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500" dirty="0">
                          <a:latin typeface="Times New Roman"/>
                          <a:ea typeface="Times New Roman"/>
                          <a:cs typeface="Mangal"/>
                        </a:rPr>
                        <a:t>15</a:t>
                      </a:r>
                    </a:p>
                  </a:txBody>
                  <a:tcPr marL="75438" marR="7543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 dirty="0">
                          <a:latin typeface="Arial"/>
                          <a:ea typeface="Times New Roman"/>
                          <a:cs typeface="Mangal"/>
                        </a:rPr>
                        <a:t>Punjab</a:t>
                      </a:r>
                      <a:endParaRPr lang="en-IN" sz="1500" dirty="0">
                        <a:latin typeface="Times New Roman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 dirty="0">
                          <a:latin typeface="Arial"/>
                          <a:ea typeface="Times New Roman"/>
                          <a:cs typeface="Mangal"/>
                        </a:rPr>
                        <a:t>22</a:t>
                      </a:r>
                      <a:endParaRPr lang="en-IN" sz="1500" dirty="0">
                        <a:latin typeface="Times New Roman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500" dirty="0">
                          <a:latin typeface="Times New Roman"/>
                          <a:ea typeface="Times New Roman"/>
                          <a:cs typeface="Mangal"/>
                        </a:rPr>
                        <a:t>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en-I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Sangrur, </a:t>
                      </a:r>
                      <a:r>
                        <a:rPr kumimoji="0" lang="en-IN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Firozepur</a:t>
                      </a:r>
                      <a:r>
                        <a:rPr kumimoji="0" lang="en-I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Patiala</a:t>
                      </a:r>
                      <a:endParaRPr lang="en-IN" sz="1500" dirty="0">
                        <a:latin typeface="Times New Roman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 dirty="0">
                          <a:latin typeface="Arial"/>
                          <a:ea typeface="Times New Roman"/>
                          <a:cs typeface="Mangal"/>
                        </a:rPr>
                        <a:t>16</a:t>
                      </a:r>
                      <a:endParaRPr lang="en-IN" sz="1500" dirty="0">
                        <a:latin typeface="Times New Roman"/>
                        <a:ea typeface="Times New Roman"/>
                        <a:cs typeface="Mangal"/>
                      </a:endParaRPr>
                    </a:p>
                  </a:txBody>
                  <a:tcPr marL="75438" marR="7543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 dirty="0">
                          <a:latin typeface="Arial"/>
                          <a:ea typeface="Times New Roman"/>
                          <a:cs typeface="Mangal"/>
                        </a:rPr>
                        <a:t>Tamil Nadu</a:t>
                      </a:r>
                      <a:endParaRPr lang="en-IN" sz="1500" dirty="0">
                        <a:latin typeface="Times New Roman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>
                          <a:latin typeface="Arial"/>
                          <a:ea typeface="Times New Roman"/>
                          <a:cs typeface="Mangal"/>
                        </a:rPr>
                        <a:t>31</a:t>
                      </a:r>
                      <a:endParaRPr lang="en-IN" sz="1500">
                        <a:latin typeface="Times New Roman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 dirty="0">
                          <a:latin typeface="Arial"/>
                          <a:ea typeface="Times New Roman"/>
                          <a:cs typeface="Mangal"/>
                        </a:rPr>
                        <a:t>1</a:t>
                      </a:r>
                      <a:endParaRPr lang="en-IN" sz="1500" dirty="0">
                        <a:latin typeface="Times New Roman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en-I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Dharmapuri</a:t>
                      </a:r>
                      <a:endParaRPr lang="en-IN" sz="1500" dirty="0">
                        <a:latin typeface="Times New Roman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553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500" dirty="0">
                          <a:latin typeface="Times New Roman"/>
                          <a:ea typeface="Times New Roman"/>
                          <a:cs typeface="Mangal"/>
                        </a:rPr>
                        <a:t>17</a:t>
                      </a:r>
                    </a:p>
                  </a:txBody>
                  <a:tcPr marL="75438" marR="7543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 dirty="0">
                          <a:latin typeface="Arial"/>
                          <a:ea typeface="Times New Roman"/>
                          <a:cs typeface="Mangal"/>
                        </a:rPr>
                        <a:t>Telangana</a:t>
                      </a:r>
                      <a:endParaRPr lang="en-IN" sz="1500" dirty="0">
                        <a:latin typeface="Times New Roman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 dirty="0">
                          <a:latin typeface="Arial"/>
                          <a:ea typeface="Times New Roman"/>
                          <a:cs typeface="Mangal"/>
                        </a:rPr>
                        <a:t>30</a:t>
                      </a:r>
                      <a:endParaRPr lang="en-IN" sz="1500" dirty="0">
                        <a:latin typeface="Times New Roman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 dirty="0">
                          <a:latin typeface="Arial"/>
                          <a:ea typeface="Times New Roman"/>
                          <a:cs typeface="Mangal"/>
                        </a:rPr>
                        <a:t>9</a:t>
                      </a:r>
                      <a:endParaRPr lang="en-IN" sz="1500" dirty="0">
                        <a:latin typeface="Times New Roman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en-IN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Mehboobnagar</a:t>
                      </a:r>
                      <a:r>
                        <a:rPr kumimoji="0" lang="en-I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   Nalgonda,   Karimnagar, </a:t>
                      </a:r>
                      <a:r>
                        <a:rPr kumimoji="0" lang="en-IN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Jagityal</a:t>
                      </a:r>
                      <a:r>
                        <a:rPr kumimoji="0" lang="en-I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en-IN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Sircilla,Suryapet</a:t>
                      </a:r>
                      <a:r>
                        <a:rPr kumimoji="0" lang="en-I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en-IN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Yadagiri</a:t>
                      </a:r>
                      <a:r>
                        <a:rPr kumimoji="0" lang="en-I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en-IN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Wernaparthy</a:t>
                      </a:r>
                      <a:r>
                        <a:rPr kumimoji="0" lang="en-I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en-IN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Nagarkurnool</a:t>
                      </a:r>
                      <a:endParaRPr lang="en-IN" sz="1500" dirty="0">
                        <a:latin typeface="Times New Roman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2833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 dirty="0">
                          <a:latin typeface="Arial"/>
                          <a:ea typeface="Times New Roman"/>
                          <a:cs typeface="Mangal"/>
                        </a:rPr>
                        <a:t>18</a:t>
                      </a:r>
                      <a:endParaRPr lang="en-IN" sz="1500" dirty="0">
                        <a:latin typeface="Times New Roman"/>
                        <a:ea typeface="Times New Roman"/>
                        <a:cs typeface="Mangal"/>
                      </a:endParaRPr>
                    </a:p>
                  </a:txBody>
                  <a:tcPr marL="75438" marR="7543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 dirty="0">
                          <a:latin typeface="Arial"/>
                          <a:ea typeface="Times New Roman"/>
                          <a:cs typeface="Mangal"/>
                        </a:rPr>
                        <a:t>Uttar Pradesh</a:t>
                      </a:r>
                      <a:endParaRPr lang="en-IN" sz="1500" dirty="0">
                        <a:latin typeface="Times New Roman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 dirty="0">
                          <a:latin typeface="Arial"/>
                          <a:ea typeface="Times New Roman"/>
                          <a:cs typeface="Mangal"/>
                        </a:rPr>
                        <a:t>75</a:t>
                      </a:r>
                      <a:endParaRPr lang="en-IN" sz="1500" dirty="0">
                        <a:latin typeface="Times New Roman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 dirty="0">
                          <a:latin typeface="Arial"/>
                          <a:ea typeface="Times New Roman"/>
                          <a:cs typeface="Mangal"/>
                        </a:rPr>
                        <a:t>10</a:t>
                      </a:r>
                      <a:endParaRPr lang="en-IN" sz="1500" dirty="0">
                        <a:latin typeface="Times New Roman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en-I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Unnao, Rae Bareli, </a:t>
                      </a:r>
                      <a:r>
                        <a:rPr kumimoji="0" lang="en-IN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Pratapgarh</a:t>
                      </a:r>
                      <a:r>
                        <a:rPr kumimoji="0" lang="en-I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Firozabad, Mathura, </a:t>
                      </a:r>
                      <a:r>
                        <a:rPr kumimoji="0" lang="en-IN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Sonbhadhra</a:t>
                      </a:r>
                      <a:r>
                        <a:rPr kumimoji="0" lang="en-I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 Ghazipur,  Jhansi,    Varanasi,  Agra</a:t>
                      </a:r>
                      <a:endParaRPr lang="en-IN" sz="1500" dirty="0">
                        <a:latin typeface="Times New Roman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07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 dirty="0">
                          <a:latin typeface="Arial"/>
                          <a:ea typeface="Times New Roman"/>
                          <a:cs typeface="Mangal"/>
                        </a:rPr>
                        <a:t>19</a:t>
                      </a:r>
                      <a:endParaRPr lang="en-IN" sz="1500" dirty="0">
                        <a:latin typeface="Times New Roman"/>
                        <a:ea typeface="Times New Roman"/>
                        <a:cs typeface="Mangal"/>
                      </a:endParaRPr>
                    </a:p>
                  </a:txBody>
                  <a:tcPr marL="75438" marR="7543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 dirty="0">
                          <a:latin typeface="Arial"/>
                          <a:ea typeface="Times New Roman"/>
                          <a:cs typeface="Mangal"/>
                        </a:rPr>
                        <a:t>West Bengal</a:t>
                      </a:r>
                      <a:endParaRPr lang="en-IN" sz="1500" dirty="0">
                        <a:latin typeface="Times New Roman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 dirty="0">
                          <a:latin typeface="Arial"/>
                          <a:ea typeface="Times New Roman"/>
                          <a:cs typeface="Mangal"/>
                        </a:rPr>
                        <a:t>19</a:t>
                      </a:r>
                      <a:endParaRPr lang="en-IN" sz="1500" dirty="0">
                        <a:latin typeface="Times New Roman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500" dirty="0">
                          <a:latin typeface="Times New Roman"/>
                          <a:ea typeface="Times New Roman"/>
                          <a:cs typeface="Mangal"/>
                        </a:rPr>
                        <a:t>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en-I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Bankura,  </a:t>
                      </a:r>
                      <a:r>
                        <a:rPr kumimoji="0" lang="en-IN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Purlia</a:t>
                      </a:r>
                      <a:r>
                        <a:rPr kumimoji="0" lang="en-I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 Birbhum,  D. Dinajpur, </a:t>
                      </a:r>
                      <a:r>
                        <a:rPr kumimoji="0" lang="en-IN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Maldha</a:t>
                      </a:r>
                      <a:r>
                        <a:rPr kumimoji="0" lang="en-I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Uttar Dinajpur</a:t>
                      </a:r>
                      <a:endParaRPr lang="en-IN" sz="1500" dirty="0">
                        <a:latin typeface="Times New Roman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07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 dirty="0">
                          <a:latin typeface="Arial"/>
                          <a:ea typeface="Times New Roman"/>
                          <a:cs typeface="Mangal"/>
                        </a:rPr>
                        <a:t>.</a:t>
                      </a:r>
                      <a:endParaRPr lang="en-IN" sz="1500" dirty="0">
                        <a:latin typeface="Times New Roman"/>
                        <a:ea typeface="Times New Roman"/>
                        <a:cs typeface="Mangal"/>
                      </a:endParaRPr>
                    </a:p>
                  </a:txBody>
                  <a:tcPr marL="75438" marR="7543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 b="1" dirty="0">
                          <a:latin typeface="Arial"/>
                          <a:ea typeface="Times New Roman"/>
                          <a:cs typeface="Mangal"/>
                        </a:rPr>
                        <a:t>TOTAL</a:t>
                      </a:r>
                      <a:endParaRPr lang="en-IN" sz="1500" b="1" dirty="0">
                        <a:latin typeface="Times New Roman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IN" sz="1500" b="1" dirty="0">
                        <a:latin typeface="Times New Roman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 b="1" dirty="0">
                          <a:latin typeface="Arial"/>
                          <a:ea typeface="Times New Roman"/>
                          <a:cs typeface="Mangal"/>
                        </a:rPr>
                        <a:t>156</a:t>
                      </a:r>
                      <a:endParaRPr lang="en-IN" sz="1500" b="1" dirty="0">
                        <a:latin typeface="Times New Roman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500" b="1" dirty="0">
                        <a:latin typeface="Arial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8421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IN" sz="1500" dirty="0">
                        <a:latin typeface="Times New Roman"/>
                        <a:ea typeface="Times New Roman"/>
                        <a:cs typeface="Mangal"/>
                      </a:endParaRPr>
                    </a:p>
                  </a:txBody>
                  <a:tcPr marL="75438" marR="7543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IN" sz="1500" dirty="0">
                        <a:latin typeface="Times New Roman"/>
                        <a:ea typeface="Times New Roman"/>
                        <a:cs typeface="Mangal"/>
                      </a:endParaRPr>
                    </a:p>
                  </a:txBody>
                  <a:tcPr marL="75438" marR="7543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IN" sz="1500" dirty="0">
                        <a:latin typeface="Times New Roman"/>
                        <a:ea typeface="Times New Roman"/>
                        <a:cs typeface="Mangal"/>
                      </a:endParaRPr>
                    </a:p>
                  </a:txBody>
                  <a:tcPr marL="75438" marR="7543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IN" sz="1500" dirty="0">
                        <a:latin typeface="Times New Roman"/>
                        <a:ea typeface="Times New Roman"/>
                        <a:cs typeface="Mangal"/>
                      </a:endParaRPr>
                    </a:p>
                  </a:txBody>
                  <a:tcPr marL="75438" marR="7543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IN" sz="1500" dirty="0">
                        <a:latin typeface="Times New Roman"/>
                        <a:ea typeface="Times New Roman"/>
                        <a:cs typeface="Mangal"/>
                      </a:endParaRPr>
                    </a:p>
                  </a:txBody>
                  <a:tcPr marL="75438" marR="75438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-228600"/>
            <a:ext cx="8229600" cy="1524000"/>
          </a:xfrm>
        </p:spPr>
        <p:txBody>
          <a:bodyPr>
            <a:normAutofit fontScale="90000"/>
          </a:bodyPr>
          <a:lstStyle/>
          <a:p>
            <a:br>
              <a:rPr lang="en-IN" dirty="0"/>
            </a:b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1622513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1D6756-61B6-4C54-AB9B-D977200EB4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800" y="-1524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 </a:t>
            </a:r>
            <a:r>
              <a:rPr lang="en-IN" sz="2700" b="1" dirty="0"/>
              <a:t>Information to be collected from District under NPPCF for CRM </a:t>
            </a:r>
            <a:endParaRPr lang="en-US" sz="2700" dirty="0"/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763DFA65-008A-48A2-8D29-2562A243B81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96559949"/>
              </p:ext>
            </p:extLst>
          </p:nvPr>
        </p:nvGraphicFramePr>
        <p:xfrm>
          <a:off x="457200" y="1066800"/>
          <a:ext cx="8229600" cy="62253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00400">
                  <a:extLst>
                    <a:ext uri="{9D8B030D-6E8A-4147-A177-3AD203B41FA5}">
                      <a16:colId xmlns:a16="http://schemas.microsoft.com/office/drawing/2014/main" val="806457470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3625981647"/>
                    </a:ext>
                  </a:extLst>
                </a:gridCol>
                <a:gridCol w="3657600">
                  <a:extLst>
                    <a:ext uri="{9D8B030D-6E8A-4147-A177-3AD203B41FA5}">
                      <a16:colId xmlns:a16="http://schemas.microsoft.com/office/drawing/2014/main" val="1429136031"/>
                    </a:ext>
                  </a:extLst>
                </a:gridCol>
              </a:tblGrid>
              <a:tr h="5334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Information to be collected </a:t>
                      </a:r>
                      <a:endParaRPr kumimoji="0" lang="en-US" sz="1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 Remarks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52776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(1) Is the District implementing NPPCF?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Yes/No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320509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If yes, 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5475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(2) Is District Fluorosis Lab functioning ?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Yes/No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79799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(3) Is District Consultant  engaged ?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Yes/No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11712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(4) Is Lab Technician  engaged ?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Yes/No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05939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(5) Have surveys been carried out ? 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If yes, in how many villages?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86694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(6) Number of persons suffering from Dental Fluorosis ( to be given by District Authorities/ District Consultant)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98153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3818964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4087</TotalTime>
  <Words>1169</Words>
  <Application>Microsoft Office PowerPoint</Application>
  <PresentationFormat>On-screen Show (4:3)</PresentationFormat>
  <Paragraphs>206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1" baseType="lpstr">
      <vt:lpstr>Algerian</vt:lpstr>
      <vt:lpstr>Arial</vt:lpstr>
      <vt:lpstr>Calibri</vt:lpstr>
      <vt:lpstr>Constantia</vt:lpstr>
      <vt:lpstr>Mangal</vt:lpstr>
      <vt:lpstr>Times New Roman</vt:lpstr>
      <vt:lpstr>Wingdings</vt:lpstr>
      <vt:lpstr>Wingdings 2</vt:lpstr>
      <vt:lpstr>Flow</vt:lpstr>
      <vt:lpstr>                 NATIONAL PROGRAMME for PREVENTION  and CONTROL OF FLUOROSIS (NPPCF)  </vt:lpstr>
      <vt:lpstr>INTRODUCTION</vt:lpstr>
      <vt:lpstr>NATIONAL PROGRAMME FOR PREVENTION AND CONTROL OF FLUOROSIS (NPPCF) </vt:lpstr>
      <vt:lpstr>         NPPCF: STRATEGY </vt:lpstr>
      <vt:lpstr> Evolution of NPPCF  </vt:lpstr>
      <vt:lpstr> States/Districts under NPPCF  </vt:lpstr>
      <vt:lpstr>PowerPoint Presentation</vt:lpstr>
      <vt:lpstr> </vt:lpstr>
      <vt:lpstr> Information to be collected from District under NPPCF for CRM </vt:lpstr>
      <vt:lpstr> contd./-</vt:lpstr>
      <vt:lpstr>Main Issues:- </vt:lpstr>
      <vt:lpstr>  Thank You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National Iodine Deficiency Control Programme(NIDDCP)</dc:title>
  <dc:creator>Roopchand</dc:creator>
  <cp:lastModifiedBy>Dr Pradeep Saxena</cp:lastModifiedBy>
  <cp:revision>858</cp:revision>
  <cp:lastPrinted>2004-12-31T20:18:51Z</cp:lastPrinted>
  <dcterms:created xsi:type="dcterms:W3CDTF">2006-08-16T00:00:00Z</dcterms:created>
  <dcterms:modified xsi:type="dcterms:W3CDTF">2018-09-04T01:43:31Z</dcterms:modified>
</cp:coreProperties>
</file>